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2" r:id="rId1"/>
  </p:sldMasterIdLst>
  <p:notesMasterIdLst>
    <p:notesMasterId r:id="rId3"/>
  </p:notesMasterIdLst>
  <p:sldIdLst>
    <p:sldId id="256" r:id="rId2"/>
  </p:sldIdLst>
  <p:sldSz cx="42062400" cy="32004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0" userDrawn="1">
          <p15:clr>
            <a:srgbClr val="A4A3A4"/>
          </p15:clr>
        </p15:guide>
        <p15:guide id="2" pos="132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hri McKellar, M.D." initials="MMM" lastIdx="85" clrIdx="0"/>
  <p:cmAuthor id="1" name="metro" initials="m" lastIdx="10" clrIdx="1"/>
  <p:cmAuthor id="2" name="Rachel Safeek" initials="RS"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a:srgbClr val="2957FF"/>
    <a:srgbClr val="F6A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4" autoAdjust="0"/>
    <p:restoredTop sz="95673" autoAdjust="0"/>
  </p:normalViewPr>
  <p:slideViewPr>
    <p:cSldViewPr>
      <p:cViewPr varScale="1">
        <p:scale>
          <a:sx n="28" d="100"/>
          <a:sy n="28" d="100"/>
        </p:scale>
        <p:origin x="1574" y="10"/>
      </p:cViewPr>
      <p:guideLst>
        <p:guide orient="horz" pos="10080"/>
        <p:guide pos="132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014" y="0"/>
            <a:ext cx="4029282" cy="351957"/>
          </a:xfrm>
          <a:prstGeom prst="rect">
            <a:avLst/>
          </a:prstGeom>
        </p:spPr>
        <p:txBody>
          <a:bodyPr vert="horz" lIns="91440" tIns="45720" rIns="91440" bIns="45720" rtlCol="0"/>
          <a:lstStyle>
            <a:lvl1pPr algn="r">
              <a:defRPr sz="1200"/>
            </a:lvl1pPr>
          </a:lstStyle>
          <a:p>
            <a:fld id="{BE7159A1-4A69-421A-8D8F-099C058E4A6E}" type="datetimeFigureOut">
              <a:rPr lang="en-US" smtClean="0"/>
              <a:t>6/26/2020</a:t>
            </a:fld>
            <a:endParaRPr lang="en-US" dirty="0"/>
          </a:p>
        </p:txBody>
      </p:sp>
      <p:sp>
        <p:nvSpPr>
          <p:cNvPr id="4" name="Slide Image Placeholder 3"/>
          <p:cNvSpPr>
            <a:spLocks noGrp="1" noRot="1" noChangeAspect="1"/>
          </p:cNvSpPr>
          <p:nvPr>
            <p:ph type="sldImg" idx="2"/>
          </p:nvPr>
        </p:nvSpPr>
        <p:spPr>
          <a:xfrm>
            <a:off x="3094038" y="876300"/>
            <a:ext cx="3108325"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482" y="3373516"/>
            <a:ext cx="7435436" cy="276058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014" y="6658444"/>
            <a:ext cx="4029282" cy="351957"/>
          </a:xfrm>
          <a:prstGeom prst="rect">
            <a:avLst/>
          </a:prstGeom>
        </p:spPr>
        <p:txBody>
          <a:bodyPr vert="horz" lIns="91440" tIns="45720" rIns="91440" bIns="45720" rtlCol="0" anchor="b"/>
          <a:lstStyle>
            <a:lvl1pPr algn="r">
              <a:defRPr sz="1200"/>
            </a:lvl1pPr>
          </a:lstStyle>
          <a:p>
            <a:fld id="{2695EFD1-7D8B-4B77-89C8-333C5D7D9696}" type="slidenum">
              <a:rPr lang="en-US" smtClean="0"/>
              <a:t>‹#›</a:t>
            </a:fld>
            <a:endParaRPr lang="en-US" dirty="0"/>
          </a:p>
        </p:txBody>
      </p:sp>
    </p:spTree>
    <p:extLst>
      <p:ext uri="{BB962C8B-B14F-4D97-AF65-F5344CB8AC3E}">
        <p14:creationId xmlns:p14="http://schemas.microsoft.com/office/powerpoint/2010/main" val="1719388061"/>
      </p:ext>
    </p:extLst>
  </p:cSld>
  <p:clrMap bg1="lt1" tx1="dk1" bg2="lt2" tx2="dk2" accent1="accent1" accent2="accent2" accent3="accent3" accent4="accent4" accent5="accent5" accent6="accent6" hlink="hlink" folHlink="folHlink"/>
  <p:notesStyle>
    <a:lvl1pPr marL="0" algn="l" defTabSz="1633328" rtl="0" eaLnBrk="1" latinLnBrk="0" hangingPunct="1">
      <a:defRPr sz="2144" kern="1200">
        <a:solidFill>
          <a:schemeClr val="tx1"/>
        </a:solidFill>
        <a:latin typeface="+mn-lt"/>
        <a:ea typeface="+mn-ea"/>
        <a:cs typeface="+mn-cs"/>
      </a:defRPr>
    </a:lvl1pPr>
    <a:lvl2pPr marL="816664" algn="l" defTabSz="1633328" rtl="0" eaLnBrk="1" latinLnBrk="0" hangingPunct="1">
      <a:defRPr sz="2144" kern="1200">
        <a:solidFill>
          <a:schemeClr val="tx1"/>
        </a:solidFill>
        <a:latin typeface="+mn-lt"/>
        <a:ea typeface="+mn-ea"/>
        <a:cs typeface="+mn-cs"/>
      </a:defRPr>
    </a:lvl2pPr>
    <a:lvl3pPr marL="1633328" algn="l" defTabSz="1633328" rtl="0" eaLnBrk="1" latinLnBrk="0" hangingPunct="1">
      <a:defRPr sz="2144" kern="1200">
        <a:solidFill>
          <a:schemeClr val="tx1"/>
        </a:solidFill>
        <a:latin typeface="+mn-lt"/>
        <a:ea typeface="+mn-ea"/>
        <a:cs typeface="+mn-cs"/>
      </a:defRPr>
    </a:lvl3pPr>
    <a:lvl4pPr marL="2449991" algn="l" defTabSz="1633328" rtl="0" eaLnBrk="1" latinLnBrk="0" hangingPunct="1">
      <a:defRPr sz="2144" kern="1200">
        <a:solidFill>
          <a:schemeClr val="tx1"/>
        </a:solidFill>
        <a:latin typeface="+mn-lt"/>
        <a:ea typeface="+mn-ea"/>
        <a:cs typeface="+mn-cs"/>
      </a:defRPr>
    </a:lvl4pPr>
    <a:lvl5pPr marL="3266655" algn="l" defTabSz="1633328" rtl="0" eaLnBrk="1" latinLnBrk="0" hangingPunct="1">
      <a:defRPr sz="2144" kern="1200">
        <a:solidFill>
          <a:schemeClr val="tx1"/>
        </a:solidFill>
        <a:latin typeface="+mn-lt"/>
        <a:ea typeface="+mn-ea"/>
        <a:cs typeface="+mn-cs"/>
      </a:defRPr>
    </a:lvl5pPr>
    <a:lvl6pPr marL="4083319" algn="l" defTabSz="1633328" rtl="0" eaLnBrk="1" latinLnBrk="0" hangingPunct="1">
      <a:defRPr sz="2144" kern="1200">
        <a:solidFill>
          <a:schemeClr val="tx1"/>
        </a:solidFill>
        <a:latin typeface="+mn-lt"/>
        <a:ea typeface="+mn-ea"/>
        <a:cs typeface="+mn-cs"/>
      </a:defRPr>
    </a:lvl6pPr>
    <a:lvl7pPr marL="4899981" algn="l" defTabSz="1633328" rtl="0" eaLnBrk="1" latinLnBrk="0" hangingPunct="1">
      <a:defRPr sz="2144" kern="1200">
        <a:solidFill>
          <a:schemeClr val="tx1"/>
        </a:solidFill>
        <a:latin typeface="+mn-lt"/>
        <a:ea typeface="+mn-ea"/>
        <a:cs typeface="+mn-cs"/>
      </a:defRPr>
    </a:lvl7pPr>
    <a:lvl8pPr marL="5716647" algn="l" defTabSz="1633328" rtl="0" eaLnBrk="1" latinLnBrk="0" hangingPunct="1">
      <a:defRPr sz="2144" kern="1200">
        <a:solidFill>
          <a:schemeClr val="tx1"/>
        </a:solidFill>
        <a:latin typeface="+mn-lt"/>
        <a:ea typeface="+mn-ea"/>
        <a:cs typeface="+mn-cs"/>
      </a:defRPr>
    </a:lvl8pPr>
    <a:lvl9pPr marL="6533311" algn="l" defTabSz="1633328" rtl="0" eaLnBrk="1" latinLnBrk="0" hangingPunct="1">
      <a:defRPr sz="214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94038" y="876300"/>
            <a:ext cx="310832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95EFD1-7D8B-4B77-89C8-333C5D7D9696}" type="slidenum">
              <a:rPr lang="en-US" smtClean="0"/>
              <a:t>1</a:t>
            </a:fld>
            <a:endParaRPr lang="en-US" dirty="0"/>
          </a:p>
        </p:txBody>
      </p:sp>
    </p:spTree>
    <p:extLst>
      <p:ext uri="{BB962C8B-B14F-4D97-AF65-F5344CB8AC3E}">
        <p14:creationId xmlns:p14="http://schemas.microsoft.com/office/powerpoint/2010/main" val="396027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5237694"/>
            <a:ext cx="35753040" cy="11142133"/>
          </a:xfrm>
        </p:spPr>
        <p:txBody>
          <a:bodyPr anchor="b"/>
          <a:lstStyle>
            <a:lvl1pPr algn="ctr">
              <a:defRPr sz="27600"/>
            </a:lvl1pPr>
          </a:lstStyle>
          <a:p>
            <a:r>
              <a:rPr lang="en-US"/>
              <a:t>Click to edit Master title style</a:t>
            </a:r>
            <a:endParaRPr lang="en-US" dirty="0"/>
          </a:p>
        </p:txBody>
      </p:sp>
      <p:sp>
        <p:nvSpPr>
          <p:cNvPr id="3" name="Subtitle 2"/>
          <p:cNvSpPr>
            <a:spLocks noGrp="1"/>
          </p:cNvSpPr>
          <p:nvPr>
            <p:ph type="subTitle" idx="1"/>
          </p:nvPr>
        </p:nvSpPr>
        <p:spPr>
          <a:xfrm>
            <a:off x="5257800" y="16809511"/>
            <a:ext cx="31546800" cy="7726889"/>
          </a:xfrm>
        </p:spPr>
        <p:txBody>
          <a:bodyPr/>
          <a:lstStyle>
            <a:lvl1pPr marL="0" indent="0" algn="ctr">
              <a:buNone/>
              <a:defRPr sz="11040"/>
            </a:lvl1pPr>
            <a:lvl2pPr marL="2103120" indent="0" algn="ctr">
              <a:buNone/>
              <a:defRPr sz="9200"/>
            </a:lvl2pPr>
            <a:lvl3pPr marL="4206240" indent="0" algn="ctr">
              <a:buNone/>
              <a:defRPr sz="8280"/>
            </a:lvl3pPr>
            <a:lvl4pPr marL="6309360" indent="0" algn="ctr">
              <a:buNone/>
              <a:defRPr sz="7360"/>
            </a:lvl4pPr>
            <a:lvl5pPr marL="8412480" indent="0" algn="ctr">
              <a:buNone/>
              <a:defRPr sz="7360"/>
            </a:lvl5pPr>
            <a:lvl6pPr marL="10515600" indent="0" algn="ctr">
              <a:buNone/>
              <a:defRPr sz="7360"/>
            </a:lvl6pPr>
            <a:lvl7pPr marL="12618720" indent="0" algn="ctr">
              <a:buNone/>
              <a:defRPr sz="7360"/>
            </a:lvl7pPr>
            <a:lvl8pPr marL="14721840" indent="0" algn="ctr">
              <a:buNone/>
              <a:defRPr sz="7360"/>
            </a:lvl8pPr>
            <a:lvl9pPr marL="16824960" indent="0" algn="ctr">
              <a:buNone/>
              <a:defRPr sz="7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3200621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3186035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00907" y="1703917"/>
            <a:ext cx="9069705" cy="271219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1792" y="1703917"/>
            <a:ext cx="26683335" cy="271219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426838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234482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69885" y="7978784"/>
            <a:ext cx="36278820" cy="13312773"/>
          </a:xfrm>
        </p:spPr>
        <p:txBody>
          <a:bodyPr anchor="b"/>
          <a:lstStyle>
            <a:lvl1pPr>
              <a:defRPr sz="27600"/>
            </a:lvl1pPr>
          </a:lstStyle>
          <a:p>
            <a:r>
              <a:rPr lang="en-US"/>
              <a:t>Click to edit Master title style</a:t>
            </a:r>
            <a:endParaRPr lang="en-US" dirty="0"/>
          </a:p>
        </p:txBody>
      </p:sp>
      <p:sp>
        <p:nvSpPr>
          <p:cNvPr id="3" name="Text Placeholder 2"/>
          <p:cNvSpPr>
            <a:spLocks noGrp="1"/>
          </p:cNvSpPr>
          <p:nvPr>
            <p:ph type="body" idx="1"/>
          </p:nvPr>
        </p:nvSpPr>
        <p:spPr>
          <a:xfrm>
            <a:off x="2869885" y="21417501"/>
            <a:ext cx="36278820" cy="7000873"/>
          </a:xfrm>
        </p:spPr>
        <p:txBody>
          <a:bodyPr/>
          <a:lstStyle>
            <a:lvl1pPr marL="0" indent="0">
              <a:buNone/>
              <a:defRPr sz="11040">
                <a:solidFill>
                  <a:schemeClr val="tx1"/>
                </a:solidFill>
              </a:defRPr>
            </a:lvl1pPr>
            <a:lvl2pPr marL="2103120" indent="0">
              <a:buNone/>
              <a:defRPr sz="9200">
                <a:solidFill>
                  <a:schemeClr val="tx1">
                    <a:tint val="75000"/>
                  </a:schemeClr>
                </a:solidFill>
              </a:defRPr>
            </a:lvl2pPr>
            <a:lvl3pPr marL="4206240" indent="0">
              <a:buNone/>
              <a:defRPr sz="8280">
                <a:solidFill>
                  <a:schemeClr val="tx1">
                    <a:tint val="75000"/>
                  </a:schemeClr>
                </a:solidFill>
              </a:defRPr>
            </a:lvl3pPr>
            <a:lvl4pPr marL="6309360" indent="0">
              <a:buNone/>
              <a:defRPr sz="7360">
                <a:solidFill>
                  <a:schemeClr val="tx1">
                    <a:tint val="75000"/>
                  </a:schemeClr>
                </a:solidFill>
              </a:defRPr>
            </a:lvl4pPr>
            <a:lvl5pPr marL="8412480" indent="0">
              <a:buNone/>
              <a:defRPr sz="7360">
                <a:solidFill>
                  <a:schemeClr val="tx1">
                    <a:tint val="75000"/>
                  </a:schemeClr>
                </a:solidFill>
              </a:defRPr>
            </a:lvl5pPr>
            <a:lvl6pPr marL="10515600" indent="0">
              <a:buNone/>
              <a:defRPr sz="7360">
                <a:solidFill>
                  <a:schemeClr val="tx1">
                    <a:tint val="75000"/>
                  </a:schemeClr>
                </a:solidFill>
              </a:defRPr>
            </a:lvl6pPr>
            <a:lvl7pPr marL="12618720" indent="0">
              <a:buNone/>
              <a:defRPr sz="7360">
                <a:solidFill>
                  <a:schemeClr val="tx1">
                    <a:tint val="75000"/>
                  </a:schemeClr>
                </a:solidFill>
              </a:defRPr>
            </a:lvl7pPr>
            <a:lvl8pPr marL="14721840" indent="0">
              <a:buNone/>
              <a:defRPr sz="7360">
                <a:solidFill>
                  <a:schemeClr val="tx1">
                    <a:tint val="75000"/>
                  </a:schemeClr>
                </a:solidFill>
              </a:defRPr>
            </a:lvl8pPr>
            <a:lvl9pPr marL="16824960" indent="0">
              <a:buNone/>
              <a:defRPr sz="7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428472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91790" y="8519583"/>
            <a:ext cx="1787652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294090" y="8519583"/>
            <a:ext cx="17876520" cy="203062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34902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703924"/>
            <a:ext cx="36278820" cy="6185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97273" y="7845427"/>
            <a:ext cx="17794364" cy="3844923"/>
          </a:xfrm>
        </p:spPr>
        <p:txBody>
          <a:bodyPr anchor="b"/>
          <a:lstStyle>
            <a:lvl1pPr marL="0" indent="0">
              <a:buNone/>
              <a:defRPr sz="11040" b="1"/>
            </a:lvl1pPr>
            <a:lvl2pPr marL="2103120" indent="0">
              <a:buNone/>
              <a:defRPr sz="9200" b="1"/>
            </a:lvl2pPr>
            <a:lvl3pPr marL="4206240" indent="0">
              <a:buNone/>
              <a:defRPr sz="8280" b="1"/>
            </a:lvl3pPr>
            <a:lvl4pPr marL="6309360" indent="0">
              <a:buNone/>
              <a:defRPr sz="7360" b="1"/>
            </a:lvl4pPr>
            <a:lvl5pPr marL="8412480" indent="0">
              <a:buNone/>
              <a:defRPr sz="7360" b="1"/>
            </a:lvl5pPr>
            <a:lvl6pPr marL="10515600" indent="0">
              <a:buNone/>
              <a:defRPr sz="7360" b="1"/>
            </a:lvl6pPr>
            <a:lvl7pPr marL="12618720" indent="0">
              <a:buNone/>
              <a:defRPr sz="7360" b="1"/>
            </a:lvl7pPr>
            <a:lvl8pPr marL="14721840" indent="0">
              <a:buNone/>
              <a:defRPr sz="7360" b="1"/>
            </a:lvl8pPr>
            <a:lvl9pPr marL="16824960" indent="0">
              <a:buNone/>
              <a:defRPr sz="7360" b="1"/>
            </a:lvl9pPr>
          </a:lstStyle>
          <a:p>
            <a:pPr lvl="0"/>
            <a:r>
              <a:rPr lang="en-US"/>
              <a:t>Edit Master text styles</a:t>
            </a:r>
          </a:p>
        </p:txBody>
      </p:sp>
      <p:sp>
        <p:nvSpPr>
          <p:cNvPr id="4" name="Content Placeholder 3"/>
          <p:cNvSpPr>
            <a:spLocks noGrp="1"/>
          </p:cNvSpPr>
          <p:nvPr>
            <p:ph sz="half" idx="2"/>
          </p:nvPr>
        </p:nvSpPr>
        <p:spPr>
          <a:xfrm>
            <a:off x="2897273" y="11690350"/>
            <a:ext cx="17794364"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294092" y="7845427"/>
            <a:ext cx="17881999" cy="3844923"/>
          </a:xfrm>
        </p:spPr>
        <p:txBody>
          <a:bodyPr anchor="b"/>
          <a:lstStyle>
            <a:lvl1pPr marL="0" indent="0">
              <a:buNone/>
              <a:defRPr sz="11040" b="1"/>
            </a:lvl1pPr>
            <a:lvl2pPr marL="2103120" indent="0">
              <a:buNone/>
              <a:defRPr sz="9200" b="1"/>
            </a:lvl2pPr>
            <a:lvl3pPr marL="4206240" indent="0">
              <a:buNone/>
              <a:defRPr sz="8280" b="1"/>
            </a:lvl3pPr>
            <a:lvl4pPr marL="6309360" indent="0">
              <a:buNone/>
              <a:defRPr sz="7360" b="1"/>
            </a:lvl4pPr>
            <a:lvl5pPr marL="8412480" indent="0">
              <a:buNone/>
              <a:defRPr sz="7360" b="1"/>
            </a:lvl5pPr>
            <a:lvl6pPr marL="10515600" indent="0">
              <a:buNone/>
              <a:defRPr sz="7360" b="1"/>
            </a:lvl6pPr>
            <a:lvl7pPr marL="12618720" indent="0">
              <a:buNone/>
              <a:defRPr sz="7360" b="1"/>
            </a:lvl7pPr>
            <a:lvl8pPr marL="14721840" indent="0">
              <a:buNone/>
              <a:defRPr sz="7360" b="1"/>
            </a:lvl8pPr>
            <a:lvl9pPr marL="16824960" indent="0">
              <a:buNone/>
              <a:defRPr sz="7360" b="1"/>
            </a:lvl9pPr>
          </a:lstStyle>
          <a:p>
            <a:pPr lvl="0"/>
            <a:r>
              <a:rPr lang="en-US"/>
              <a:t>Edit Master text styles</a:t>
            </a:r>
          </a:p>
        </p:txBody>
      </p:sp>
      <p:sp>
        <p:nvSpPr>
          <p:cNvPr id="6" name="Content Placeholder 5"/>
          <p:cNvSpPr>
            <a:spLocks noGrp="1"/>
          </p:cNvSpPr>
          <p:nvPr>
            <p:ph sz="quarter" idx="4"/>
          </p:nvPr>
        </p:nvSpPr>
        <p:spPr>
          <a:xfrm>
            <a:off x="21294092" y="11690350"/>
            <a:ext cx="17881999" cy="171947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379140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144126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148514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133600"/>
            <a:ext cx="13566219" cy="7467600"/>
          </a:xfrm>
        </p:spPr>
        <p:txBody>
          <a:bodyPr anchor="b"/>
          <a:lstStyle>
            <a:lvl1pPr>
              <a:defRPr sz="14720"/>
            </a:lvl1pPr>
          </a:lstStyle>
          <a:p>
            <a:r>
              <a:rPr lang="en-US"/>
              <a:t>Click to edit Master title style</a:t>
            </a:r>
            <a:endParaRPr lang="en-US" dirty="0"/>
          </a:p>
        </p:txBody>
      </p:sp>
      <p:sp>
        <p:nvSpPr>
          <p:cNvPr id="3" name="Content Placeholder 2"/>
          <p:cNvSpPr>
            <a:spLocks noGrp="1"/>
          </p:cNvSpPr>
          <p:nvPr>
            <p:ph idx="1"/>
          </p:nvPr>
        </p:nvSpPr>
        <p:spPr>
          <a:xfrm>
            <a:off x="17881999" y="4607991"/>
            <a:ext cx="21294090" cy="22743583"/>
          </a:xfrm>
        </p:spPr>
        <p:txBody>
          <a:bodyPr/>
          <a:lstStyle>
            <a:lvl1pPr>
              <a:defRPr sz="14720"/>
            </a:lvl1pPr>
            <a:lvl2pPr>
              <a:defRPr sz="12880"/>
            </a:lvl2pPr>
            <a:lvl3pPr>
              <a:defRPr sz="11040"/>
            </a:lvl3pPr>
            <a:lvl4pPr>
              <a:defRPr sz="9200"/>
            </a:lvl4pPr>
            <a:lvl5pPr>
              <a:defRPr sz="9200"/>
            </a:lvl5pPr>
            <a:lvl6pPr>
              <a:defRPr sz="9200"/>
            </a:lvl6pPr>
            <a:lvl7pPr>
              <a:defRPr sz="9200"/>
            </a:lvl7pPr>
            <a:lvl8pPr>
              <a:defRPr sz="9200"/>
            </a:lvl8pPr>
            <a:lvl9pPr>
              <a:defRPr sz="9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97269" y="9601200"/>
            <a:ext cx="13566219" cy="17787411"/>
          </a:xfrm>
        </p:spPr>
        <p:txBody>
          <a:bodyPr/>
          <a:lstStyle>
            <a:lvl1pPr marL="0" indent="0">
              <a:buNone/>
              <a:defRPr sz="7360"/>
            </a:lvl1pPr>
            <a:lvl2pPr marL="2103120" indent="0">
              <a:buNone/>
              <a:defRPr sz="6440"/>
            </a:lvl2pPr>
            <a:lvl3pPr marL="4206240" indent="0">
              <a:buNone/>
              <a:defRPr sz="5520"/>
            </a:lvl3pPr>
            <a:lvl4pPr marL="6309360" indent="0">
              <a:buNone/>
              <a:defRPr sz="4600"/>
            </a:lvl4pPr>
            <a:lvl5pPr marL="8412480" indent="0">
              <a:buNone/>
              <a:defRPr sz="4600"/>
            </a:lvl5pPr>
            <a:lvl6pPr marL="10515600" indent="0">
              <a:buNone/>
              <a:defRPr sz="4600"/>
            </a:lvl6pPr>
            <a:lvl7pPr marL="12618720" indent="0">
              <a:buNone/>
              <a:defRPr sz="4600"/>
            </a:lvl7pPr>
            <a:lvl8pPr marL="14721840" indent="0">
              <a:buNone/>
              <a:defRPr sz="4600"/>
            </a:lvl8pPr>
            <a:lvl9pPr marL="16824960" indent="0">
              <a:buNone/>
              <a:defRPr sz="4600"/>
            </a:lvl9pPr>
          </a:lstStyle>
          <a:p>
            <a:pPr lvl="0"/>
            <a:r>
              <a:rPr lang="en-US"/>
              <a:t>Edit Master text styles</a:t>
            </a:r>
          </a:p>
        </p:txBody>
      </p:sp>
      <p:sp>
        <p:nvSpPr>
          <p:cNvPr id="5" name="Date Placeholder 4"/>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2171930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2133600"/>
            <a:ext cx="13566219" cy="7467600"/>
          </a:xfrm>
        </p:spPr>
        <p:txBody>
          <a:bodyPr anchor="b"/>
          <a:lstStyle>
            <a:lvl1pPr>
              <a:defRPr sz="14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81999" y="4607991"/>
            <a:ext cx="21294090" cy="22743583"/>
          </a:xfrm>
        </p:spPr>
        <p:txBody>
          <a:bodyPr anchor="t"/>
          <a:lstStyle>
            <a:lvl1pPr marL="0" indent="0">
              <a:buNone/>
              <a:defRPr sz="14720"/>
            </a:lvl1pPr>
            <a:lvl2pPr marL="2103120" indent="0">
              <a:buNone/>
              <a:defRPr sz="12880"/>
            </a:lvl2pPr>
            <a:lvl3pPr marL="4206240" indent="0">
              <a:buNone/>
              <a:defRPr sz="11040"/>
            </a:lvl3pPr>
            <a:lvl4pPr marL="6309360" indent="0">
              <a:buNone/>
              <a:defRPr sz="9200"/>
            </a:lvl4pPr>
            <a:lvl5pPr marL="8412480" indent="0">
              <a:buNone/>
              <a:defRPr sz="9200"/>
            </a:lvl5pPr>
            <a:lvl6pPr marL="10515600" indent="0">
              <a:buNone/>
              <a:defRPr sz="9200"/>
            </a:lvl6pPr>
            <a:lvl7pPr marL="12618720" indent="0">
              <a:buNone/>
              <a:defRPr sz="9200"/>
            </a:lvl7pPr>
            <a:lvl8pPr marL="14721840" indent="0">
              <a:buNone/>
              <a:defRPr sz="9200"/>
            </a:lvl8pPr>
            <a:lvl9pPr marL="16824960" indent="0">
              <a:buNone/>
              <a:defRPr sz="9200"/>
            </a:lvl9pPr>
          </a:lstStyle>
          <a:p>
            <a:r>
              <a:rPr lang="en-US" dirty="0"/>
              <a:t>Click icon to add picture</a:t>
            </a:r>
          </a:p>
        </p:txBody>
      </p:sp>
      <p:sp>
        <p:nvSpPr>
          <p:cNvPr id="4" name="Text Placeholder 3"/>
          <p:cNvSpPr>
            <a:spLocks noGrp="1"/>
          </p:cNvSpPr>
          <p:nvPr>
            <p:ph type="body" sz="half" idx="2"/>
          </p:nvPr>
        </p:nvSpPr>
        <p:spPr>
          <a:xfrm>
            <a:off x="2897269" y="9601200"/>
            <a:ext cx="13566219" cy="17787411"/>
          </a:xfrm>
        </p:spPr>
        <p:txBody>
          <a:bodyPr/>
          <a:lstStyle>
            <a:lvl1pPr marL="0" indent="0">
              <a:buNone/>
              <a:defRPr sz="7360"/>
            </a:lvl1pPr>
            <a:lvl2pPr marL="2103120" indent="0">
              <a:buNone/>
              <a:defRPr sz="6440"/>
            </a:lvl2pPr>
            <a:lvl3pPr marL="4206240" indent="0">
              <a:buNone/>
              <a:defRPr sz="5520"/>
            </a:lvl3pPr>
            <a:lvl4pPr marL="6309360" indent="0">
              <a:buNone/>
              <a:defRPr sz="4600"/>
            </a:lvl4pPr>
            <a:lvl5pPr marL="8412480" indent="0">
              <a:buNone/>
              <a:defRPr sz="4600"/>
            </a:lvl5pPr>
            <a:lvl6pPr marL="10515600" indent="0">
              <a:buNone/>
              <a:defRPr sz="4600"/>
            </a:lvl6pPr>
            <a:lvl7pPr marL="12618720" indent="0">
              <a:buNone/>
              <a:defRPr sz="4600"/>
            </a:lvl7pPr>
            <a:lvl8pPr marL="14721840" indent="0">
              <a:buNone/>
              <a:defRPr sz="4600"/>
            </a:lvl8pPr>
            <a:lvl9pPr marL="16824960" indent="0">
              <a:buNone/>
              <a:defRPr sz="4600"/>
            </a:lvl9pPr>
          </a:lstStyle>
          <a:p>
            <a:pPr lvl="0"/>
            <a:r>
              <a:rPr lang="en-US"/>
              <a:t>Edit Master text styles</a:t>
            </a:r>
          </a:p>
        </p:txBody>
      </p:sp>
      <p:sp>
        <p:nvSpPr>
          <p:cNvPr id="5" name="Date Placeholder 4"/>
          <p:cNvSpPr>
            <a:spLocks noGrp="1"/>
          </p:cNvSpPr>
          <p:nvPr>
            <p:ph type="dt" sz="half" idx="10"/>
          </p:nvPr>
        </p:nvSpPr>
        <p:spPr/>
        <p:txBody>
          <a:bodyPr/>
          <a:lstStyle/>
          <a:p>
            <a:fld id="{8773A806-9576-4F30-A879-43A12236F85C}" type="datetimeFigureOut">
              <a:rPr lang="en-US" smtClean="0"/>
              <a:pPr/>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369242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790" y="1703924"/>
            <a:ext cx="36278820" cy="61859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91790" y="8519583"/>
            <a:ext cx="36278820" cy="203062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91790" y="29662974"/>
            <a:ext cx="9464040" cy="1703917"/>
          </a:xfrm>
          <a:prstGeom prst="rect">
            <a:avLst/>
          </a:prstGeom>
        </p:spPr>
        <p:txBody>
          <a:bodyPr vert="horz" lIns="91440" tIns="45720" rIns="91440" bIns="45720" rtlCol="0" anchor="ctr"/>
          <a:lstStyle>
            <a:lvl1pPr algn="l">
              <a:defRPr sz="5520">
                <a:solidFill>
                  <a:schemeClr val="tx1">
                    <a:tint val="75000"/>
                  </a:schemeClr>
                </a:solidFill>
              </a:defRPr>
            </a:lvl1pPr>
          </a:lstStyle>
          <a:p>
            <a:fld id="{8773A806-9576-4F30-A879-43A12236F85C}" type="datetimeFigureOut">
              <a:rPr lang="en-US" smtClean="0"/>
              <a:pPr/>
              <a:t>6/26/2020</a:t>
            </a:fld>
            <a:endParaRPr lang="en-US" dirty="0"/>
          </a:p>
        </p:txBody>
      </p:sp>
      <p:sp>
        <p:nvSpPr>
          <p:cNvPr id="5" name="Footer Placeholder 4"/>
          <p:cNvSpPr>
            <a:spLocks noGrp="1"/>
          </p:cNvSpPr>
          <p:nvPr>
            <p:ph type="ftr" sz="quarter" idx="3"/>
          </p:nvPr>
        </p:nvSpPr>
        <p:spPr>
          <a:xfrm>
            <a:off x="13933170" y="29662974"/>
            <a:ext cx="14196060" cy="1703917"/>
          </a:xfrm>
          <a:prstGeom prst="rect">
            <a:avLst/>
          </a:prstGeom>
        </p:spPr>
        <p:txBody>
          <a:bodyPr vert="horz" lIns="91440" tIns="45720" rIns="91440" bIns="45720" rtlCol="0" anchor="ctr"/>
          <a:lstStyle>
            <a:lvl1pPr algn="ctr">
              <a:defRPr sz="55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706570" y="29662974"/>
            <a:ext cx="9464040" cy="1703917"/>
          </a:xfrm>
          <a:prstGeom prst="rect">
            <a:avLst/>
          </a:prstGeom>
        </p:spPr>
        <p:txBody>
          <a:bodyPr vert="horz" lIns="91440" tIns="45720" rIns="91440" bIns="45720" rtlCol="0" anchor="ctr"/>
          <a:lstStyle>
            <a:lvl1pPr algn="r">
              <a:defRPr sz="5520">
                <a:solidFill>
                  <a:schemeClr val="tx1">
                    <a:tint val="75000"/>
                  </a:schemeClr>
                </a:solidFill>
              </a:defRPr>
            </a:lvl1pPr>
          </a:lstStyle>
          <a:p>
            <a:fld id="{7CD7C921-0928-4DFD-81C4-CF6718B59573}" type="slidenum">
              <a:rPr lang="en-US" smtClean="0"/>
              <a:pPr/>
              <a:t>‹#›</a:t>
            </a:fld>
            <a:endParaRPr lang="en-US" dirty="0"/>
          </a:p>
        </p:txBody>
      </p:sp>
    </p:spTree>
    <p:extLst>
      <p:ext uri="{BB962C8B-B14F-4D97-AF65-F5344CB8AC3E}">
        <p14:creationId xmlns:p14="http://schemas.microsoft.com/office/powerpoint/2010/main" val="1776788850"/>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Lst>
  <p:txStyles>
    <p:titleStyle>
      <a:lvl1pPr algn="l" defTabSz="4206240" rtl="0" eaLnBrk="1" latinLnBrk="0" hangingPunct="1">
        <a:lnSpc>
          <a:spcPct val="90000"/>
        </a:lnSpc>
        <a:spcBef>
          <a:spcPct val="0"/>
        </a:spcBef>
        <a:buNone/>
        <a:defRPr sz="20240" kern="1200">
          <a:solidFill>
            <a:schemeClr val="tx1"/>
          </a:solidFill>
          <a:latin typeface="+mj-lt"/>
          <a:ea typeface="+mj-ea"/>
          <a:cs typeface="+mj-cs"/>
        </a:defRPr>
      </a:lvl1pPr>
    </p:titleStyle>
    <p:bodyStyle>
      <a:lvl1pPr marL="1051560" indent="-1051560" algn="l" defTabSz="4206240" rtl="0" eaLnBrk="1" latinLnBrk="0" hangingPunct="1">
        <a:lnSpc>
          <a:spcPct val="90000"/>
        </a:lnSpc>
        <a:spcBef>
          <a:spcPts val="4600"/>
        </a:spcBef>
        <a:buFont typeface="Arial" panose="020B0604020202020204" pitchFamily="34" charset="0"/>
        <a:buChar char="•"/>
        <a:defRPr sz="12880" kern="1200">
          <a:solidFill>
            <a:schemeClr val="tx1"/>
          </a:solidFill>
          <a:latin typeface="+mn-lt"/>
          <a:ea typeface="+mn-ea"/>
          <a:cs typeface="+mn-cs"/>
        </a:defRPr>
      </a:lvl1pPr>
      <a:lvl2pPr marL="3154680" indent="-1051560" algn="l" defTabSz="4206240" rtl="0" eaLnBrk="1" latinLnBrk="0" hangingPunct="1">
        <a:lnSpc>
          <a:spcPct val="90000"/>
        </a:lnSpc>
        <a:spcBef>
          <a:spcPts val="2300"/>
        </a:spcBef>
        <a:buFont typeface="Arial" panose="020B0604020202020204" pitchFamily="34" charset="0"/>
        <a:buChar char="•"/>
        <a:defRPr sz="11040" kern="1200">
          <a:solidFill>
            <a:schemeClr val="tx1"/>
          </a:solidFill>
          <a:latin typeface="+mn-lt"/>
          <a:ea typeface="+mn-ea"/>
          <a:cs typeface="+mn-cs"/>
        </a:defRPr>
      </a:lvl2pPr>
      <a:lvl3pPr marL="5257800" indent="-1051560" algn="l" defTabSz="4206240" rtl="0" eaLnBrk="1" latinLnBrk="0" hangingPunct="1">
        <a:lnSpc>
          <a:spcPct val="90000"/>
        </a:lnSpc>
        <a:spcBef>
          <a:spcPts val="2300"/>
        </a:spcBef>
        <a:buFont typeface="Arial" panose="020B0604020202020204" pitchFamily="34" charset="0"/>
        <a:buChar char="•"/>
        <a:defRPr sz="9200" kern="1200">
          <a:solidFill>
            <a:schemeClr val="tx1"/>
          </a:solidFill>
          <a:latin typeface="+mn-lt"/>
          <a:ea typeface="+mn-ea"/>
          <a:cs typeface="+mn-cs"/>
        </a:defRPr>
      </a:lvl3pPr>
      <a:lvl4pPr marL="736092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4pPr>
      <a:lvl5pPr marL="946404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5pPr>
      <a:lvl6pPr marL="1156716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6pPr>
      <a:lvl7pPr marL="1367028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7pPr>
      <a:lvl8pPr marL="1577340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8pPr>
      <a:lvl9pPr marL="17876520" indent="-1051560" algn="l" defTabSz="4206240" rtl="0" eaLnBrk="1" latinLnBrk="0" hangingPunct="1">
        <a:lnSpc>
          <a:spcPct val="90000"/>
        </a:lnSpc>
        <a:spcBef>
          <a:spcPts val="2300"/>
        </a:spcBef>
        <a:buFont typeface="Arial" panose="020B0604020202020204" pitchFamily="34" charset="0"/>
        <a:buChar char="•"/>
        <a:defRPr sz="8280" kern="1200">
          <a:solidFill>
            <a:schemeClr val="tx1"/>
          </a:solidFill>
          <a:latin typeface="+mn-lt"/>
          <a:ea typeface="+mn-ea"/>
          <a:cs typeface="+mn-cs"/>
        </a:defRPr>
      </a:lvl9pPr>
    </p:bodyStyle>
    <p:otherStyle>
      <a:defPPr>
        <a:defRPr lang="en-US"/>
      </a:defPPr>
      <a:lvl1pPr marL="0" algn="l" defTabSz="4206240" rtl="0" eaLnBrk="1" latinLnBrk="0" hangingPunct="1">
        <a:defRPr sz="8280" kern="1200">
          <a:solidFill>
            <a:schemeClr val="tx1"/>
          </a:solidFill>
          <a:latin typeface="+mn-lt"/>
          <a:ea typeface="+mn-ea"/>
          <a:cs typeface="+mn-cs"/>
        </a:defRPr>
      </a:lvl1pPr>
      <a:lvl2pPr marL="2103120" algn="l" defTabSz="4206240" rtl="0" eaLnBrk="1" latinLnBrk="0" hangingPunct="1">
        <a:defRPr sz="8280" kern="1200">
          <a:solidFill>
            <a:schemeClr val="tx1"/>
          </a:solidFill>
          <a:latin typeface="+mn-lt"/>
          <a:ea typeface="+mn-ea"/>
          <a:cs typeface="+mn-cs"/>
        </a:defRPr>
      </a:lvl2pPr>
      <a:lvl3pPr marL="4206240" algn="l" defTabSz="4206240" rtl="0" eaLnBrk="1" latinLnBrk="0" hangingPunct="1">
        <a:defRPr sz="8280" kern="1200">
          <a:solidFill>
            <a:schemeClr val="tx1"/>
          </a:solidFill>
          <a:latin typeface="+mn-lt"/>
          <a:ea typeface="+mn-ea"/>
          <a:cs typeface="+mn-cs"/>
        </a:defRPr>
      </a:lvl3pPr>
      <a:lvl4pPr marL="6309360" algn="l" defTabSz="4206240" rtl="0" eaLnBrk="1" latinLnBrk="0" hangingPunct="1">
        <a:defRPr sz="8280" kern="1200">
          <a:solidFill>
            <a:schemeClr val="tx1"/>
          </a:solidFill>
          <a:latin typeface="+mn-lt"/>
          <a:ea typeface="+mn-ea"/>
          <a:cs typeface="+mn-cs"/>
        </a:defRPr>
      </a:lvl4pPr>
      <a:lvl5pPr marL="8412480" algn="l" defTabSz="4206240" rtl="0" eaLnBrk="1" latinLnBrk="0" hangingPunct="1">
        <a:defRPr sz="8280" kern="1200">
          <a:solidFill>
            <a:schemeClr val="tx1"/>
          </a:solidFill>
          <a:latin typeface="+mn-lt"/>
          <a:ea typeface="+mn-ea"/>
          <a:cs typeface="+mn-cs"/>
        </a:defRPr>
      </a:lvl5pPr>
      <a:lvl6pPr marL="10515600" algn="l" defTabSz="4206240" rtl="0" eaLnBrk="1" latinLnBrk="0" hangingPunct="1">
        <a:defRPr sz="8280" kern="1200">
          <a:solidFill>
            <a:schemeClr val="tx1"/>
          </a:solidFill>
          <a:latin typeface="+mn-lt"/>
          <a:ea typeface="+mn-ea"/>
          <a:cs typeface="+mn-cs"/>
        </a:defRPr>
      </a:lvl6pPr>
      <a:lvl7pPr marL="12618720" algn="l" defTabSz="4206240" rtl="0" eaLnBrk="1" latinLnBrk="0" hangingPunct="1">
        <a:defRPr sz="8280" kern="1200">
          <a:solidFill>
            <a:schemeClr val="tx1"/>
          </a:solidFill>
          <a:latin typeface="+mn-lt"/>
          <a:ea typeface="+mn-ea"/>
          <a:cs typeface="+mn-cs"/>
        </a:defRPr>
      </a:lvl7pPr>
      <a:lvl8pPr marL="14721840" algn="l" defTabSz="4206240" rtl="0" eaLnBrk="1" latinLnBrk="0" hangingPunct="1">
        <a:defRPr sz="8280" kern="1200">
          <a:solidFill>
            <a:schemeClr val="tx1"/>
          </a:solidFill>
          <a:latin typeface="+mn-lt"/>
          <a:ea typeface="+mn-ea"/>
          <a:cs typeface="+mn-cs"/>
        </a:defRPr>
      </a:lvl8pPr>
      <a:lvl9pPr marL="16824960" algn="l" defTabSz="4206240" rtl="0" eaLnBrk="1" latinLnBrk="0" hangingPunct="1">
        <a:defRPr sz="82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1"/>
          <p:cNvSpPr txBox="1">
            <a:spLocks noChangeArrowheads="1"/>
          </p:cNvSpPr>
          <p:nvPr/>
        </p:nvSpPr>
        <p:spPr bwMode="auto">
          <a:xfrm>
            <a:off x="374719" y="6056119"/>
            <a:ext cx="12431632" cy="9726572"/>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12700">
                <a:solidFill>
                  <a:schemeClr val="hlink"/>
                </a:solidFill>
                <a:miter lim="800000"/>
                <a:headEnd/>
                <a:tailEnd/>
              </a14:hiddenLine>
            </a:ext>
          </a:extLst>
        </p:spPr>
        <p:txBody>
          <a:bodyPr lIns="715419" tIns="357709" rIns="715419" bIns="715419"/>
          <a:lstStyle>
            <a:lvl1pPr eaLnBrk="0" hangingPunct="0">
              <a:tabLst>
                <a:tab pos="508000" algn="l"/>
              </a:tabLst>
              <a:defRPr sz="9500">
                <a:solidFill>
                  <a:schemeClr val="tx1"/>
                </a:solidFill>
                <a:latin typeface="Arial" charset="0"/>
              </a:defRPr>
            </a:lvl1pPr>
            <a:lvl2pPr marL="742950" indent="-285750" eaLnBrk="0" hangingPunct="0">
              <a:tabLst>
                <a:tab pos="508000" algn="l"/>
              </a:tabLst>
              <a:defRPr sz="9500">
                <a:solidFill>
                  <a:schemeClr val="tx1"/>
                </a:solidFill>
                <a:latin typeface="Arial" charset="0"/>
              </a:defRPr>
            </a:lvl2pPr>
            <a:lvl3pPr marL="1143000" indent="-228600" eaLnBrk="0" hangingPunct="0">
              <a:tabLst>
                <a:tab pos="508000" algn="l"/>
              </a:tabLst>
              <a:defRPr sz="9500">
                <a:solidFill>
                  <a:schemeClr val="tx1"/>
                </a:solidFill>
                <a:latin typeface="Arial" charset="0"/>
              </a:defRPr>
            </a:lvl3pPr>
            <a:lvl4pPr marL="1600200" indent="-228600" eaLnBrk="0" hangingPunct="0">
              <a:tabLst>
                <a:tab pos="508000" algn="l"/>
              </a:tabLst>
              <a:defRPr sz="9500">
                <a:solidFill>
                  <a:schemeClr val="tx1"/>
                </a:solidFill>
                <a:latin typeface="Arial" charset="0"/>
              </a:defRPr>
            </a:lvl4pPr>
            <a:lvl5pPr marL="2057400" indent="-228600" eaLnBrk="0" hangingPunct="0">
              <a:tabLst>
                <a:tab pos="508000" algn="l"/>
              </a:tabLst>
              <a:defRPr sz="9500">
                <a:solidFill>
                  <a:schemeClr val="tx1"/>
                </a:solidFill>
                <a:latin typeface="Arial" charset="0"/>
              </a:defRPr>
            </a:lvl5pPr>
            <a:lvl6pPr marL="2514600" indent="-228600" eaLnBrk="0" fontAlgn="base" hangingPunct="0">
              <a:spcBef>
                <a:spcPct val="0"/>
              </a:spcBef>
              <a:spcAft>
                <a:spcPct val="0"/>
              </a:spcAft>
              <a:tabLst>
                <a:tab pos="508000" algn="l"/>
              </a:tabLst>
              <a:defRPr sz="9500">
                <a:solidFill>
                  <a:schemeClr val="tx1"/>
                </a:solidFill>
                <a:latin typeface="Arial" charset="0"/>
              </a:defRPr>
            </a:lvl6pPr>
            <a:lvl7pPr marL="2971800" indent="-228600" eaLnBrk="0" fontAlgn="base" hangingPunct="0">
              <a:spcBef>
                <a:spcPct val="0"/>
              </a:spcBef>
              <a:spcAft>
                <a:spcPct val="0"/>
              </a:spcAft>
              <a:tabLst>
                <a:tab pos="508000" algn="l"/>
              </a:tabLst>
              <a:defRPr sz="9500">
                <a:solidFill>
                  <a:schemeClr val="tx1"/>
                </a:solidFill>
                <a:latin typeface="Arial" charset="0"/>
              </a:defRPr>
            </a:lvl7pPr>
            <a:lvl8pPr marL="3429000" indent="-228600" eaLnBrk="0" fontAlgn="base" hangingPunct="0">
              <a:spcBef>
                <a:spcPct val="0"/>
              </a:spcBef>
              <a:spcAft>
                <a:spcPct val="0"/>
              </a:spcAft>
              <a:tabLst>
                <a:tab pos="508000" algn="l"/>
              </a:tabLst>
              <a:defRPr sz="9500">
                <a:solidFill>
                  <a:schemeClr val="tx1"/>
                </a:solidFill>
                <a:latin typeface="Arial" charset="0"/>
              </a:defRPr>
            </a:lvl8pPr>
            <a:lvl9pPr marL="3886200" indent="-228600" eaLnBrk="0" fontAlgn="base" hangingPunct="0">
              <a:spcBef>
                <a:spcPct val="0"/>
              </a:spcBef>
              <a:spcAft>
                <a:spcPct val="0"/>
              </a:spcAft>
              <a:tabLst>
                <a:tab pos="508000" algn="l"/>
              </a:tabLst>
              <a:defRPr sz="9500">
                <a:solidFill>
                  <a:schemeClr val="tx1"/>
                </a:solidFill>
                <a:latin typeface="Arial" charset="0"/>
              </a:defRPr>
            </a:lvl9pPr>
          </a:lstStyle>
          <a:p>
            <a:pPr marL="20330">
              <a:defRPr/>
            </a:pPr>
            <a:r>
              <a:rPr lang="en-US" sz="3800" dirty="0">
                <a:latin typeface="+mn-lt"/>
              </a:rPr>
              <a:t>Effective ART has prolonged life expectancy among people living with HIV (PLWH) such that HIV is now considered a chronic, non-fatal disease. Unfortunately, the prevalence of smoking among PLWH is </a:t>
            </a:r>
            <a:r>
              <a:rPr lang="en-US" sz="3800" b="1" dirty="0">
                <a:latin typeface="+mn-lt"/>
              </a:rPr>
              <a:t>2-4 times higher </a:t>
            </a:r>
            <a:r>
              <a:rPr lang="en-US" sz="3800" dirty="0">
                <a:latin typeface="+mn-lt"/>
              </a:rPr>
              <a:t>than that of the general U.S. population.</a:t>
            </a:r>
            <a:r>
              <a:rPr lang="en-US" sz="3800" baseline="30000" dirty="0">
                <a:latin typeface="+mn-lt"/>
              </a:rPr>
              <a:t>1-4</a:t>
            </a:r>
            <a:r>
              <a:rPr lang="en-US" sz="3800" dirty="0">
                <a:latin typeface="+mn-lt"/>
              </a:rPr>
              <a:t>  The incidence of smoking-related disease, including coronary disease, chronic lung disease, and lung cancer, is very high and constitutes the leading cause of death in PLWH.</a:t>
            </a:r>
            <a:r>
              <a:rPr lang="en-US" sz="3800" baseline="30000" dirty="0">
                <a:latin typeface="+mn-lt"/>
              </a:rPr>
              <a:t>5-9</a:t>
            </a:r>
            <a:r>
              <a:rPr lang="en-US" sz="3800" dirty="0">
                <a:latin typeface="+mn-lt"/>
              </a:rPr>
              <a:t> Smoking is associated with ART non-adherence and treatment failure, HIV-associated symptoms, depression and illicit substance use.</a:t>
            </a:r>
            <a:r>
              <a:rPr lang="en-US" sz="3800" baseline="30000" dirty="0">
                <a:latin typeface="+mn-lt"/>
              </a:rPr>
              <a:t>3, 10-11</a:t>
            </a:r>
            <a:r>
              <a:rPr lang="en-US" sz="3800" dirty="0">
                <a:latin typeface="+mn-lt"/>
              </a:rPr>
              <a:t>  PLWH face multiple barriers to quitting including high rates of comorbid psychiatric illnesses and low socioeconomic status.  Given the high morbidity and mortality, there is an urgent need to develop and offer effective smoking cessation treatment for PLWH.  </a:t>
            </a:r>
          </a:p>
        </p:txBody>
      </p:sp>
      <p:sp>
        <p:nvSpPr>
          <p:cNvPr id="31" name="Text Box 11"/>
          <p:cNvSpPr txBox="1">
            <a:spLocks noChangeArrowheads="1"/>
          </p:cNvSpPr>
          <p:nvPr/>
        </p:nvSpPr>
        <p:spPr bwMode="auto">
          <a:xfrm>
            <a:off x="914400" y="16459200"/>
            <a:ext cx="11430000" cy="914400"/>
          </a:xfrm>
          <a:prstGeom prst="rect">
            <a:avLst/>
          </a:prstGeom>
          <a:solidFill>
            <a:srgbClr val="0000FF"/>
          </a:solidFill>
          <a:ln w="9525">
            <a:noFill/>
            <a:miter lim="800000"/>
            <a:headEnd/>
            <a:tailEnd/>
          </a:ln>
        </p:spPr>
        <p:txBody>
          <a:bodyPr lIns="328168" tIns="164082" rIns="328168" bIns="164082" anchor="ctr"/>
          <a:lstStyle/>
          <a:p>
            <a:pPr algn="ctr" defTabSz="3281682" eaLnBrk="0" hangingPunct="0">
              <a:spcBef>
                <a:spcPct val="50000"/>
              </a:spcBef>
              <a:buClr>
                <a:schemeClr val="accent2"/>
              </a:buClr>
            </a:pPr>
            <a:r>
              <a:rPr lang="en-US" sz="4600" b="1" dirty="0">
                <a:solidFill>
                  <a:schemeClr val="bg1"/>
                </a:solidFill>
                <a:latin typeface="Arial Black" pitchFamily="34" charset="0"/>
              </a:rPr>
              <a:t>Methods</a:t>
            </a:r>
            <a:endParaRPr lang="en-US" sz="4600" dirty="0">
              <a:solidFill>
                <a:schemeClr val="bg1"/>
              </a:solidFill>
              <a:latin typeface="Arial Black" pitchFamily="34" charset="0"/>
            </a:endParaRPr>
          </a:p>
        </p:txBody>
      </p:sp>
      <p:sp>
        <p:nvSpPr>
          <p:cNvPr id="41" name="TextBox 40"/>
          <p:cNvSpPr txBox="1"/>
          <p:nvPr/>
        </p:nvSpPr>
        <p:spPr>
          <a:xfrm>
            <a:off x="28298529" y="4495209"/>
            <a:ext cx="295692" cy="1414639"/>
          </a:xfrm>
          <a:prstGeom prst="rect">
            <a:avLst/>
          </a:prstGeom>
          <a:noFill/>
        </p:spPr>
        <p:txBody>
          <a:bodyPr wrap="none" lIns="146384" tIns="73194" rIns="146384" bIns="73194" rtlCol="0">
            <a:spAutoFit/>
          </a:bodyPr>
          <a:lstStyle/>
          <a:p>
            <a:endParaRPr lang="en-US" sz="8232" dirty="0"/>
          </a:p>
        </p:txBody>
      </p:sp>
      <p:sp>
        <p:nvSpPr>
          <p:cNvPr id="34" name="Text Box 11"/>
          <p:cNvSpPr txBox="1">
            <a:spLocks noChangeArrowheads="1"/>
          </p:cNvSpPr>
          <p:nvPr/>
        </p:nvSpPr>
        <p:spPr bwMode="auto">
          <a:xfrm>
            <a:off x="914400" y="5029200"/>
            <a:ext cx="11430000" cy="914400"/>
          </a:xfrm>
          <a:prstGeom prst="rect">
            <a:avLst/>
          </a:prstGeom>
          <a:solidFill>
            <a:srgbClr val="0000FF"/>
          </a:solidFill>
          <a:ln w="9525">
            <a:noFill/>
            <a:miter lim="800000"/>
            <a:headEnd/>
            <a:tailEnd/>
          </a:ln>
        </p:spPr>
        <p:txBody>
          <a:bodyPr lIns="328091" tIns="164044" rIns="328091" bIns="164044" anchor="ctr"/>
          <a:lstStyle/>
          <a:p>
            <a:pPr algn="ctr" defTabSz="3280900" eaLnBrk="0" hangingPunct="0">
              <a:spcBef>
                <a:spcPct val="50000"/>
              </a:spcBef>
              <a:buClr>
                <a:schemeClr val="accent2"/>
              </a:buClr>
            </a:pPr>
            <a:r>
              <a:rPr lang="en-US" sz="4600" b="1" dirty="0">
                <a:solidFill>
                  <a:schemeClr val="bg1"/>
                </a:solidFill>
                <a:latin typeface="Arial Black" pitchFamily="34" charset="0"/>
              </a:rPr>
              <a:t>   Introduction &amp; Objectives</a:t>
            </a:r>
            <a:endParaRPr lang="en-US" sz="4600" dirty="0">
              <a:solidFill>
                <a:schemeClr val="bg1"/>
              </a:solidFill>
              <a:latin typeface="Arial Black" pitchFamily="34" charset="0"/>
            </a:endParaRPr>
          </a:p>
        </p:txBody>
      </p:sp>
      <p:sp>
        <p:nvSpPr>
          <p:cNvPr id="33" name="Text Box 7"/>
          <p:cNvSpPr txBox="1">
            <a:spLocks noChangeArrowheads="1"/>
          </p:cNvSpPr>
          <p:nvPr/>
        </p:nvSpPr>
        <p:spPr bwMode="auto">
          <a:xfrm>
            <a:off x="4572000" y="209641"/>
            <a:ext cx="34221713" cy="3347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60839" tIns="80420" rIns="160839" bIns="80420">
            <a:spAutoFit/>
          </a:bodyPr>
          <a:lstStyle>
            <a:lvl1pPr defTabSz="879475">
              <a:defRPr sz="7700">
                <a:solidFill>
                  <a:schemeClr val="tx1"/>
                </a:solidFill>
                <a:latin typeface="Tahoma" panose="020B0604030504040204" pitchFamily="34" charset="0"/>
                <a:ea typeface="MS PGothic" panose="020B0600070205080204" pitchFamily="34" charset="-128"/>
              </a:defRPr>
            </a:lvl1pPr>
            <a:lvl2pPr marL="742950" indent="-285750" defTabSz="879475">
              <a:defRPr sz="7700">
                <a:solidFill>
                  <a:schemeClr val="tx1"/>
                </a:solidFill>
                <a:latin typeface="Tahoma" panose="020B0604030504040204" pitchFamily="34" charset="0"/>
                <a:ea typeface="MS PGothic" panose="020B0600070205080204" pitchFamily="34" charset="-128"/>
              </a:defRPr>
            </a:lvl2pPr>
            <a:lvl3pPr marL="1143000" indent="-228600" defTabSz="879475">
              <a:defRPr sz="7700">
                <a:solidFill>
                  <a:schemeClr val="tx1"/>
                </a:solidFill>
                <a:latin typeface="Tahoma" panose="020B0604030504040204" pitchFamily="34" charset="0"/>
                <a:ea typeface="MS PGothic" panose="020B0600070205080204" pitchFamily="34" charset="-128"/>
              </a:defRPr>
            </a:lvl3pPr>
            <a:lvl4pPr marL="1600200" indent="-228600" defTabSz="879475">
              <a:defRPr sz="7700">
                <a:solidFill>
                  <a:schemeClr val="tx1"/>
                </a:solidFill>
                <a:latin typeface="Tahoma" panose="020B0604030504040204" pitchFamily="34" charset="0"/>
                <a:ea typeface="MS PGothic" panose="020B0600070205080204" pitchFamily="34" charset="-128"/>
              </a:defRPr>
            </a:lvl4pPr>
            <a:lvl5pPr marL="2057400" indent="-228600" defTabSz="879475">
              <a:defRPr sz="7700">
                <a:solidFill>
                  <a:schemeClr val="tx1"/>
                </a:solidFill>
                <a:latin typeface="Tahoma" panose="020B0604030504040204" pitchFamily="34" charset="0"/>
                <a:ea typeface="MS PGothic" panose="020B0600070205080204" pitchFamily="34" charset="-128"/>
              </a:defRPr>
            </a:lvl5pPr>
            <a:lvl6pPr marL="2514600" indent="-228600" defTabSz="879475"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6pPr>
            <a:lvl7pPr marL="2971800" indent="-228600" defTabSz="879475"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7pPr>
            <a:lvl8pPr marL="3429000" indent="-228600" defTabSz="879475"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8pPr>
            <a:lvl9pPr marL="3886200" indent="-228600" defTabSz="879475"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9pPr>
          </a:lstStyle>
          <a:p>
            <a:pPr eaLnBrk="1" hangingPunct="1">
              <a:lnSpc>
                <a:spcPct val="150000"/>
              </a:lnSpc>
            </a:pPr>
            <a:r>
              <a:rPr lang="en-US" altLang="en-US" sz="7665" dirty="0">
                <a:solidFill>
                  <a:srgbClr val="000000"/>
                </a:solidFill>
              </a:rPr>
              <a:t>  </a:t>
            </a:r>
            <a:r>
              <a:rPr lang="en-US" altLang="en-US" sz="5520" b="1" dirty="0">
                <a:solidFill>
                  <a:srgbClr val="000000"/>
                </a:solidFill>
              </a:rPr>
              <a:t>High abstinence rates from a smoking cessation program embedded within an HIV clinic</a:t>
            </a:r>
          </a:p>
          <a:p>
            <a:pPr algn="ctr">
              <a:lnSpc>
                <a:spcPct val="150000"/>
              </a:lnSpc>
            </a:pPr>
            <a:r>
              <a:rPr lang="en-US" altLang="en-US" sz="3833" b="1" dirty="0"/>
              <a:t>Mehri McKellar</a:t>
            </a:r>
            <a:r>
              <a:rPr lang="en-US" altLang="en-US" sz="3833" b="1" baseline="30000" dirty="0"/>
              <a:t>1</a:t>
            </a:r>
            <a:r>
              <a:rPr lang="en-US" altLang="en-US" sz="3833" b="1" dirty="0"/>
              <a:t>, Arvind Sivashanmugam</a:t>
            </a:r>
            <a:r>
              <a:rPr lang="en-US" altLang="en-US" sz="3833" b="1" baseline="30000" dirty="0"/>
              <a:t>2</a:t>
            </a:r>
            <a:r>
              <a:rPr lang="en-US" altLang="en-US" sz="3833" b="1" dirty="0"/>
              <a:t>, Eric Langhans</a:t>
            </a:r>
            <a:r>
              <a:rPr lang="en-US" altLang="en-US" sz="3833" b="1" baseline="30000" dirty="0"/>
              <a:t>2</a:t>
            </a:r>
            <a:r>
              <a:rPr lang="en-US" altLang="en-US" sz="3833" b="1" dirty="0"/>
              <a:t>,</a:t>
            </a:r>
            <a:r>
              <a:rPr lang="en-US" altLang="en-US" sz="3833" b="1" baseline="30000" dirty="0"/>
              <a:t>  </a:t>
            </a:r>
            <a:r>
              <a:rPr lang="en-US" altLang="en-US" sz="3833" b="1" dirty="0"/>
              <a:t>Kathryn Keicher</a:t>
            </a:r>
            <a:r>
              <a:rPr lang="en-US" altLang="en-US" sz="3833" b="1" baseline="30000" dirty="0"/>
              <a:t>1</a:t>
            </a:r>
            <a:r>
              <a:rPr lang="en-US" altLang="en-US" sz="3833" b="1" dirty="0"/>
              <a:t>, Leah Thomas</a:t>
            </a:r>
            <a:r>
              <a:rPr lang="en-US" altLang="en-US" sz="3833" b="1" baseline="30000" dirty="0"/>
              <a:t>2</a:t>
            </a:r>
            <a:r>
              <a:rPr lang="en-US" altLang="en-US" sz="3833" b="1" dirty="0"/>
              <a:t>, Jillian Dirkes</a:t>
            </a:r>
            <a:r>
              <a:rPr lang="en-US" altLang="en-US" sz="3833" b="1" baseline="30000" dirty="0"/>
              <a:t>2</a:t>
            </a:r>
            <a:r>
              <a:rPr lang="en-US" altLang="en-US" sz="3833" b="1" dirty="0"/>
              <a:t>, Kristen Dicks</a:t>
            </a:r>
            <a:r>
              <a:rPr lang="en-US" altLang="en-US" sz="3833" b="1" baseline="30000" dirty="0"/>
              <a:t>1</a:t>
            </a:r>
            <a:r>
              <a:rPr lang="en-US" altLang="en-US" sz="3833" b="1" dirty="0"/>
              <a:t>,</a:t>
            </a:r>
            <a:r>
              <a:rPr lang="en-US" altLang="en-US" sz="3833" b="1" baseline="30000" dirty="0"/>
              <a:t> </a:t>
            </a:r>
            <a:r>
              <a:rPr lang="en-US" altLang="en-US" sz="3833" b="1" dirty="0"/>
              <a:t>James Davis</a:t>
            </a:r>
            <a:r>
              <a:rPr lang="en-US" altLang="en-US" sz="3833" b="1" baseline="30000" dirty="0"/>
              <a:t>2</a:t>
            </a:r>
            <a:endParaRPr lang="en-US" altLang="en-US" sz="3833" b="1" dirty="0"/>
          </a:p>
          <a:p>
            <a:pPr algn="ctr"/>
            <a:r>
              <a:rPr lang="en-US" altLang="en-US" sz="3450" dirty="0"/>
              <a:t>Division of Infectious Diseases</a:t>
            </a:r>
            <a:r>
              <a:rPr lang="en-US" altLang="en-US" sz="3680" b="1" baseline="30000" dirty="0"/>
              <a:t>1</a:t>
            </a:r>
            <a:r>
              <a:rPr lang="en-US" altLang="en-US" sz="3450" dirty="0"/>
              <a:t>, Duke Center for Smoking Cessation</a:t>
            </a:r>
            <a:r>
              <a:rPr lang="en-US" altLang="en-US" sz="3680" b="1" baseline="30000" dirty="0"/>
              <a:t>2</a:t>
            </a:r>
            <a:r>
              <a:rPr lang="en-US" altLang="en-US" sz="3450" dirty="0"/>
              <a:t>; Duke University Medical Center, Durham, North Carolina</a:t>
            </a:r>
          </a:p>
        </p:txBody>
      </p:sp>
      <p:pic>
        <p:nvPicPr>
          <p:cNvPr id="36" name="Picture 4" descr="http://docme.mc.duke.edu/womenhealth/images/d_medicine_vert_r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443" y="1164611"/>
            <a:ext cx="4707603" cy="2504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 name="TextBox 36"/>
          <p:cNvSpPr txBox="1"/>
          <p:nvPr/>
        </p:nvSpPr>
        <p:spPr>
          <a:xfrm>
            <a:off x="629443" y="17726172"/>
            <a:ext cx="11818176" cy="13542169"/>
          </a:xfrm>
          <a:prstGeom prst="rect">
            <a:avLst/>
          </a:prstGeom>
          <a:noFill/>
        </p:spPr>
        <p:txBody>
          <a:bodyPr wrap="square">
            <a:spAutoFit/>
          </a:bodyPr>
          <a:lstStyle/>
          <a:p>
            <a:pPr marL="627374" indent="-627374">
              <a:buFont typeface="Arial" panose="020B0604020202020204" pitchFamily="34" charset="0"/>
              <a:buChar char="•"/>
              <a:defRPr/>
            </a:pPr>
            <a:r>
              <a:rPr lang="en-US" sz="3800" dirty="0"/>
              <a:t>The Duke Center for Smoking Cessation and the Duke ID Division partnered in December 2017 to develop the Duke ID Smoking Cessation Clinic.</a:t>
            </a:r>
          </a:p>
          <a:p>
            <a:pPr marL="627374" indent="-627374">
              <a:buFont typeface="Arial" panose="020B0604020202020204" pitchFamily="34" charset="0"/>
              <a:buChar char="•"/>
              <a:defRPr/>
            </a:pPr>
            <a:r>
              <a:rPr lang="en-US" sz="3800" dirty="0"/>
              <a:t>The Duke ID Smoking Cessation Clinic is offered one half-day per week and is embedded within Clinic 1K (Duke HIV Clinic). </a:t>
            </a:r>
          </a:p>
          <a:p>
            <a:pPr marL="627374" indent="-627374">
              <a:buFont typeface="Arial" panose="020B0604020202020204" pitchFamily="34" charset="0"/>
              <a:buChar char="•"/>
              <a:defRPr/>
            </a:pPr>
            <a:r>
              <a:rPr lang="en-US" sz="3800" dirty="0"/>
              <a:t>Patients are referred by ID providers and seen by an advanced practice provider from the Duke Center for Smoking Cessation in conjunction with a behavioral provider from Clinic 1K, and typically attend 1-6 clinic visits.</a:t>
            </a:r>
          </a:p>
          <a:p>
            <a:pPr marL="627374" indent="-627374">
              <a:buFont typeface="Arial" panose="020B0604020202020204" pitchFamily="34" charset="0"/>
              <a:buChar char="•"/>
              <a:defRPr/>
            </a:pPr>
            <a:r>
              <a:rPr lang="en-US" sz="3800" dirty="0"/>
              <a:t>Medical treatments include nicotine replacement therapy (nicotine patch, gum, lozenge, inhaler), and oral medications (varenicline, bupropion, and clonidine). </a:t>
            </a:r>
          </a:p>
          <a:p>
            <a:pPr marL="627374" indent="-627374">
              <a:buFont typeface="Arial" panose="020B0604020202020204" pitchFamily="34" charset="0"/>
              <a:buChar char="•"/>
              <a:defRPr/>
            </a:pPr>
            <a:r>
              <a:rPr lang="en-US" sz="3800" dirty="0"/>
              <a:t>Smoking status is confirmed by carbon-monoxide (CO) breath test at each visit. </a:t>
            </a:r>
          </a:p>
          <a:p>
            <a:pPr marL="627374" indent="-627374">
              <a:buFont typeface="Arial" panose="020B0604020202020204" pitchFamily="34" charset="0"/>
              <a:buChar char="•"/>
              <a:defRPr/>
            </a:pPr>
            <a:r>
              <a:rPr lang="en-US" sz="3800" dirty="0"/>
              <a:t>Behavioral treatments include cognitive behavioral therapy, motivational interviewing strategies, and phone-based follow up.  </a:t>
            </a:r>
          </a:p>
          <a:p>
            <a:pPr marL="1084574" lvl="1" indent="-627374">
              <a:buFont typeface="Arial" panose="020B0604020202020204" pitchFamily="34" charset="0"/>
              <a:buChar char="•"/>
              <a:defRPr/>
            </a:pPr>
            <a:r>
              <a:rPr lang="en-US" sz="3800" i="1" dirty="0"/>
              <a:t>Since March 2020 – this clinic has moved to a fully telemedicine-based structure.</a:t>
            </a:r>
          </a:p>
          <a:p>
            <a:pPr marL="627374" indent="-627374">
              <a:buFont typeface="Arial" panose="020B0604020202020204" pitchFamily="34" charset="0"/>
              <a:buChar char="•"/>
              <a:defRPr/>
            </a:pPr>
            <a:r>
              <a:rPr lang="en-US" sz="3800" dirty="0"/>
              <a:t>Here we report on results from the Duke ID Smoking Cessation Clinic from a two-year period. </a:t>
            </a:r>
          </a:p>
        </p:txBody>
      </p:sp>
      <p:sp>
        <p:nvSpPr>
          <p:cNvPr id="78" name="TextBox 30"/>
          <p:cNvSpPr txBox="1">
            <a:spLocks noChangeArrowheads="1"/>
          </p:cNvSpPr>
          <p:nvPr/>
        </p:nvSpPr>
        <p:spPr bwMode="auto">
          <a:xfrm>
            <a:off x="29888359" y="5329117"/>
            <a:ext cx="3682785" cy="59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7700">
                <a:solidFill>
                  <a:schemeClr val="tx1"/>
                </a:solidFill>
                <a:latin typeface="Tahoma" panose="020B0604030504040204" pitchFamily="34" charset="0"/>
                <a:ea typeface="MS PGothic" panose="020B0600070205080204" pitchFamily="34" charset="-128"/>
              </a:defRPr>
            </a:lvl1pPr>
            <a:lvl2pPr marL="742950" indent="-285750">
              <a:defRPr sz="7700">
                <a:solidFill>
                  <a:schemeClr val="tx1"/>
                </a:solidFill>
                <a:latin typeface="Tahoma" panose="020B0604030504040204" pitchFamily="34" charset="0"/>
                <a:ea typeface="MS PGothic" panose="020B0600070205080204" pitchFamily="34" charset="-128"/>
              </a:defRPr>
            </a:lvl2pPr>
            <a:lvl3pPr marL="1143000" indent="-228600">
              <a:defRPr sz="7700">
                <a:solidFill>
                  <a:schemeClr val="tx1"/>
                </a:solidFill>
                <a:latin typeface="Tahoma" panose="020B0604030504040204" pitchFamily="34" charset="0"/>
                <a:ea typeface="MS PGothic" panose="020B0600070205080204" pitchFamily="34" charset="-128"/>
              </a:defRPr>
            </a:lvl3pPr>
            <a:lvl4pPr marL="1600200" indent="-228600">
              <a:defRPr sz="7700">
                <a:solidFill>
                  <a:schemeClr val="tx1"/>
                </a:solidFill>
                <a:latin typeface="Tahoma" panose="020B0604030504040204" pitchFamily="34" charset="0"/>
                <a:ea typeface="MS PGothic" panose="020B0600070205080204" pitchFamily="34" charset="-128"/>
              </a:defRPr>
            </a:lvl4pPr>
            <a:lvl5pPr marL="2057400" indent="-228600">
              <a:defRPr sz="77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9pPr>
          </a:lstStyle>
          <a:p>
            <a:pPr eaLnBrk="1" hangingPunct="1"/>
            <a:r>
              <a:rPr lang="en-US" altLang="en-US" sz="3293" b="1" dirty="0">
                <a:solidFill>
                  <a:schemeClr val="bg1"/>
                </a:solidFill>
              </a:rPr>
              <a:t>N=14</a:t>
            </a:r>
          </a:p>
        </p:txBody>
      </p:sp>
      <p:sp>
        <p:nvSpPr>
          <p:cNvPr id="81" name="TextBox 131"/>
          <p:cNvSpPr txBox="1">
            <a:spLocks noChangeArrowheads="1"/>
          </p:cNvSpPr>
          <p:nvPr/>
        </p:nvSpPr>
        <p:spPr bwMode="auto">
          <a:xfrm>
            <a:off x="33101905" y="5341430"/>
            <a:ext cx="2985726" cy="59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7700">
                <a:solidFill>
                  <a:schemeClr val="tx1"/>
                </a:solidFill>
                <a:latin typeface="Tahoma" panose="020B0604030504040204" pitchFamily="34" charset="0"/>
                <a:ea typeface="MS PGothic" panose="020B0600070205080204" pitchFamily="34" charset="-128"/>
              </a:defRPr>
            </a:lvl1pPr>
            <a:lvl2pPr marL="742950" indent="-285750">
              <a:defRPr sz="7700">
                <a:solidFill>
                  <a:schemeClr val="tx1"/>
                </a:solidFill>
                <a:latin typeface="Tahoma" panose="020B0604030504040204" pitchFamily="34" charset="0"/>
                <a:ea typeface="MS PGothic" panose="020B0600070205080204" pitchFamily="34" charset="-128"/>
              </a:defRPr>
            </a:lvl2pPr>
            <a:lvl3pPr marL="1143000" indent="-228600">
              <a:defRPr sz="7700">
                <a:solidFill>
                  <a:schemeClr val="tx1"/>
                </a:solidFill>
                <a:latin typeface="Tahoma" panose="020B0604030504040204" pitchFamily="34" charset="0"/>
                <a:ea typeface="MS PGothic" panose="020B0600070205080204" pitchFamily="34" charset="-128"/>
              </a:defRPr>
            </a:lvl3pPr>
            <a:lvl4pPr marL="1600200" indent="-228600">
              <a:defRPr sz="7700">
                <a:solidFill>
                  <a:schemeClr val="tx1"/>
                </a:solidFill>
                <a:latin typeface="Tahoma" panose="020B0604030504040204" pitchFamily="34" charset="0"/>
                <a:ea typeface="MS PGothic" panose="020B0600070205080204" pitchFamily="34" charset="-128"/>
              </a:defRPr>
            </a:lvl4pPr>
            <a:lvl5pPr marL="2057400" indent="-228600">
              <a:defRPr sz="77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9pPr>
          </a:lstStyle>
          <a:p>
            <a:pPr eaLnBrk="1" hangingPunct="1"/>
            <a:r>
              <a:rPr lang="en-US" altLang="en-US" sz="3293" b="1" dirty="0">
                <a:solidFill>
                  <a:schemeClr val="bg1"/>
                </a:solidFill>
              </a:rPr>
              <a:t>N=7</a:t>
            </a:r>
          </a:p>
        </p:txBody>
      </p:sp>
      <p:graphicFrame>
        <p:nvGraphicFramePr>
          <p:cNvPr id="83" name="Table 82"/>
          <p:cNvGraphicFramePr>
            <a:graphicFrameLocks noGrp="1"/>
          </p:cNvGraphicFramePr>
          <p:nvPr>
            <p:extLst>
              <p:ext uri="{D42A27DB-BD31-4B8C-83A1-F6EECF244321}">
                <p14:modId xmlns:p14="http://schemas.microsoft.com/office/powerpoint/2010/main" val="174289196"/>
              </p:ext>
            </p:extLst>
          </p:nvPr>
        </p:nvGraphicFramePr>
        <p:xfrm>
          <a:off x="13603056" y="4495209"/>
          <a:ext cx="14063708" cy="18735821"/>
        </p:xfrm>
        <a:graphic>
          <a:graphicData uri="http://schemas.openxmlformats.org/drawingml/2006/table">
            <a:tbl>
              <a:tblPr firstRow="1" bandRow="1">
                <a:tableStyleId>{5C22544A-7EE6-4342-B048-85BDC9FD1C3A}</a:tableStyleId>
              </a:tblPr>
              <a:tblGrid>
                <a:gridCol w="8783011">
                  <a:extLst>
                    <a:ext uri="{9D8B030D-6E8A-4147-A177-3AD203B41FA5}">
                      <a16:colId xmlns:a16="http://schemas.microsoft.com/office/drawing/2014/main" val="20000"/>
                    </a:ext>
                  </a:extLst>
                </a:gridCol>
                <a:gridCol w="5280697">
                  <a:extLst>
                    <a:ext uri="{9D8B030D-6E8A-4147-A177-3AD203B41FA5}">
                      <a16:colId xmlns:a16="http://schemas.microsoft.com/office/drawing/2014/main" val="20001"/>
                    </a:ext>
                  </a:extLst>
                </a:gridCol>
              </a:tblGrid>
              <a:tr h="1273312">
                <a:tc gridSpan="2">
                  <a:txBody>
                    <a:bodyPr/>
                    <a:lstStyle/>
                    <a:p>
                      <a:pPr marL="0" marR="0" algn="ctr">
                        <a:lnSpc>
                          <a:spcPct val="150000"/>
                        </a:lnSpc>
                        <a:spcBef>
                          <a:spcPts val="0"/>
                        </a:spcBef>
                        <a:spcAft>
                          <a:spcPts val="800"/>
                        </a:spcAft>
                      </a:pPr>
                      <a:r>
                        <a:rPr lang="en-US" sz="4000" b="1" dirty="0">
                          <a:solidFill>
                            <a:schemeClr val="bg1"/>
                          </a:solidFill>
                          <a:effectLst/>
                        </a:rPr>
                        <a:t>Baseline</a:t>
                      </a:r>
                      <a:r>
                        <a:rPr lang="en-US" sz="4000" b="1" baseline="0" dirty="0">
                          <a:solidFill>
                            <a:schemeClr val="bg1"/>
                          </a:solidFill>
                          <a:effectLst/>
                        </a:rPr>
                        <a:t> </a:t>
                      </a:r>
                      <a:r>
                        <a:rPr lang="en-US" sz="4000" b="1" dirty="0">
                          <a:solidFill>
                            <a:schemeClr val="bg1"/>
                          </a:solidFill>
                          <a:effectLst/>
                        </a:rPr>
                        <a:t>Demographic</a:t>
                      </a:r>
                      <a:r>
                        <a:rPr lang="en-US" sz="4000" b="1" baseline="0" dirty="0">
                          <a:solidFill>
                            <a:schemeClr val="bg1"/>
                          </a:solidFill>
                          <a:effectLst/>
                        </a:rPr>
                        <a:t>, HIV and Smoking Data (n=62*) </a:t>
                      </a:r>
                      <a:endParaRPr lang="en-US" sz="4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l">
                        <a:lnSpc>
                          <a:spcPct val="107000"/>
                        </a:lnSpc>
                        <a:spcBef>
                          <a:spcPts val="0"/>
                        </a:spcBef>
                        <a:spcAft>
                          <a:spcPts val="800"/>
                        </a:spcAf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5468" marR="654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42065">
                <a:tc>
                  <a:txBody>
                    <a:bodyPr/>
                    <a:lstStyle/>
                    <a:p>
                      <a:pPr marL="0" marR="0">
                        <a:lnSpc>
                          <a:spcPct val="107000"/>
                        </a:lnSpc>
                        <a:spcBef>
                          <a:spcPts val="0"/>
                        </a:spcBef>
                        <a:spcAft>
                          <a:spcPts val="800"/>
                        </a:spcAft>
                      </a:pPr>
                      <a:r>
                        <a:rPr lang="en-US" sz="3200" b="1" dirty="0">
                          <a:solidFill>
                            <a:schemeClr val="tx1"/>
                          </a:solidFill>
                          <a:effectLst/>
                          <a:latin typeface="+mn-lt"/>
                        </a:rPr>
                        <a:t>Demographics</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endParaRPr lang="en-US" sz="3200" dirty="0">
                        <a:solidFill>
                          <a:schemeClr val="tx1"/>
                        </a:solidFill>
                        <a:effectLst/>
                        <a:latin typeface="+mn-lt"/>
                        <a:ea typeface="Calibri" panose="020F0502020204030204" pitchFamily="34" charset="0"/>
                        <a:cs typeface="Times New Roman" panose="02020603050405020304" pitchFamily="18" charset="0"/>
                      </a:endParaRP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2261459"/>
                  </a:ext>
                </a:extLst>
              </a:tr>
              <a:tr h="1042065">
                <a:tc>
                  <a:txBody>
                    <a:bodyPr/>
                    <a:lstStyle/>
                    <a:p>
                      <a:pPr marL="0" marR="0">
                        <a:lnSpc>
                          <a:spcPct val="107000"/>
                        </a:lnSpc>
                        <a:spcBef>
                          <a:spcPts val="0"/>
                        </a:spcBef>
                        <a:spcAft>
                          <a:spcPts val="800"/>
                        </a:spcAft>
                      </a:pPr>
                      <a:r>
                        <a:rPr lang="en-US" sz="3200" dirty="0">
                          <a:solidFill>
                            <a:schemeClr val="tx1"/>
                          </a:solidFill>
                          <a:effectLst/>
                          <a:latin typeface="+mn-lt"/>
                        </a:rPr>
                        <a:t>Mean age</a:t>
                      </a:r>
                      <a:endParaRPr lang="en-US" sz="3200" b="1" dirty="0">
                        <a:solidFill>
                          <a:schemeClr val="tx1"/>
                        </a:solidFill>
                        <a:effectLst/>
                        <a:latin typeface="+mn-lt"/>
                      </a:endParaRP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rPr>
                        <a:t>50.31 years (SD=10.61)</a:t>
                      </a:r>
                      <a:endParaRPr lang="en-US" sz="3200" dirty="0">
                        <a:solidFill>
                          <a:schemeClr val="tx1"/>
                        </a:solidFill>
                        <a:effectLst/>
                        <a:latin typeface="+mn-lt"/>
                        <a:ea typeface="Calibri" panose="020F0502020204030204" pitchFamily="34" charset="0"/>
                        <a:cs typeface="Times New Roman" panose="02020603050405020304" pitchFamily="18" charset="0"/>
                      </a:endParaRP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42065">
                <a:tc>
                  <a:txBody>
                    <a:bodyPr/>
                    <a:lstStyle/>
                    <a:p>
                      <a:pPr marL="0" marR="0">
                        <a:lnSpc>
                          <a:spcPct val="107000"/>
                        </a:lnSpc>
                        <a:spcBef>
                          <a:spcPts val="0"/>
                        </a:spcBef>
                        <a:spcAft>
                          <a:spcPts val="800"/>
                        </a:spcAft>
                      </a:pPr>
                      <a:r>
                        <a:rPr lang="en-US" sz="3200" b="0" dirty="0">
                          <a:solidFill>
                            <a:schemeClr val="tx1"/>
                          </a:solidFill>
                          <a:effectLst/>
                          <a:latin typeface="+mn-lt"/>
                        </a:rPr>
                        <a:t>Male</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74.19%</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884901"/>
                  </a:ext>
                </a:extLst>
              </a:tr>
              <a:tr h="1042065">
                <a:tc>
                  <a:txBody>
                    <a:bodyPr/>
                    <a:lstStyle/>
                    <a:p>
                      <a:pPr marL="0" marR="0">
                        <a:lnSpc>
                          <a:spcPct val="107000"/>
                        </a:lnSpc>
                        <a:spcBef>
                          <a:spcPts val="0"/>
                        </a:spcBef>
                        <a:spcAft>
                          <a:spcPts val="800"/>
                        </a:spcAft>
                      </a:pPr>
                      <a:r>
                        <a:rPr lang="en-US" sz="3200" b="0" dirty="0">
                          <a:solidFill>
                            <a:schemeClr val="tx1"/>
                          </a:solidFill>
                          <a:effectLst/>
                          <a:latin typeface="+mn-lt"/>
                        </a:rPr>
                        <a:t>Black or African American</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56.45%</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42065">
                <a:tc>
                  <a:txBody>
                    <a:bodyPr/>
                    <a:lstStyle/>
                    <a:p>
                      <a:pPr marL="0" marR="0">
                        <a:lnSpc>
                          <a:spcPct val="107000"/>
                        </a:lnSpc>
                        <a:spcBef>
                          <a:spcPts val="0"/>
                        </a:spcBef>
                        <a:spcAft>
                          <a:spcPts val="800"/>
                        </a:spcAft>
                      </a:pPr>
                      <a:r>
                        <a:rPr lang="en-US" sz="3200" b="0" dirty="0">
                          <a:solidFill>
                            <a:schemeClr val="tx1"/>
                          </a:solidFill>
                          <a:effectLst/>
                          <a:latin typeface="+mn-lt"/>
                        </a:rPr>
                        <a:t>Non-Hispanic</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93.55%</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42065">
                <a:tc>
                  <a:txBody>
                    <a:bodyPr/>
                    <a:lstStyle/>
                    <a:p>
                      <a:pPr marL="0" marR="0">
                        <a:lnSpc>
                          <a:spcPct val="107000"/>
                        </a:lnSpc>
                        <a:spcBef>
                          <a:spcPts val="0"/>
                        </a:spcBef>
                        <a:spcAft>
                          <a:spcPts val="800"/>
                        </a:spcAft>
                      </a:pPr>
                      <a:r>
                        <a:rPr lang="en-US" sz="3200" b="0" dirty="0">
                          <a:solidFill>
                            <a:schemeClr val="tx1"/>
                          </a:solidFill>
                          <a:effectLst/>
                          <a:latin typeface="+mn-lt"/>
                        </a:rPr>
                        <a:t>Private insurance</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29.03%</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367516"/>
                  </a:ext>
                </a:extLst>
              </a:tr>
              <a:tr h="1042065">
                <a:tc>
                  <a:txBody>
                    <a:bodyPr/>
                    <a:lstStyle/>
                    <a:p>
                      <a:pPr marL="0" marR="0">
                        <a:lnSpc>
                          <a:spcPct val="107000"/>
                        </a:lnSpc>
                        <a:spcBef>
                          <a:spcPts val="0"/>
                        </a:spcBef>
                        <a:spcAft>
                          <a:spcPts val="800"/>
                        </a:spcAft>
                      </a:pPr>
                      <a:r>
                        <a:rPr lang="en-US" sz="3200" b="0" dirty="0">
                          <a:solidFill>
                            <a:schemeClr val="tx1"/>
                          </a:solidFill>
                          <a:effectLst/>
                          <a:latin typeface="+mn-lt"/>
                        </a:rPr>
                        <a:t>Public insurance</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51.61%</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42065">
                <a:tc>
                  <a:txBody>
                    <a:bodyPr/>
                    <a:lstStyle/>
                    <a:p>
                      <a:pPr marL="0" marR="0" indent="0" algn="l" defTabSz="3047970" rtl="0" eaLnBrk="1" fontAlgn="auto" latinLnBrk="0" hangingPunct="1">
                        <a:lnSpc>
                          <a:spcPct val="107000"/>
                        </a:lnSpc>
                        <a:spcBef>
                          <a:spcPts val="0"/>
                        </a:spcBef>
                        <a:spcAft>
                          <a:spcPts val="800"/>
                        </a:spcAft>
                        <a:buClrTx/>
                        <a:buSzTx/>
                        <a:buFontTx/>
                        <a:buNone/>
                        <a:tabLst/>
                        <a:defRPr/>
                      </a:pPr>
                      <a:r>
                        <a:rPr lang="en-US" sz="3200" kern="1200" dirty="0">
                          <a:solidFill>
                            <a:schemeClr val="tx1"/>
                          </a:solidFill>
                          <a:effectLst/>
                          <a:latin typeface="+mn-lt"/>
                          <a:ea typeface="Calibri" panose="020F0502020204030204" pitchFamily="34" charset="0"/>
                          <a:cs typeface="Times New Roman" panose="02020603050405020304" pitchFamily="18" charset="0"/>
                        </a:rPr>
                        <a:t>Uninsured</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800"/>
                        </a:spcAft>
                      </a:pPr>
                      <a:r>
                        <a:rPr lang="en-US" sz="3200" dirty="0">
                          <a:solidFill>
                            <a:schemeClr val="tx1"/>
                          </a:solidFill>
                          <a:effectLst/>
                          <a:latin typeface="+mn-lt"/>
                          <a:ea typeface="Calibri" panose="020F0502020204030204" pitchFamily="34" charset="0"/>
                          <a:cs typeface="Times New Roman" panose="02020603050405020304" pitchFamily="18" charset="0"/>
                        </a:rPr>
                        <a:t>19.35%</a:t>
                      </a:r>
                    </a:p>
                  </a:txBody>
                  <a:tcPr marL="125480" marR="1254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042065">
                <a:tc>
                  <a:txBody>
                    <a:bodyPr/>
                    <a:lstStyle/>
                    <a:p>
                      <a:pPr marL="0" marR="0" indent="0" algn="l" defTabSz="3047970" rtl="0" eaLnBrk="1" fontAlgn="auto" latinLnBrk="0" hangingPunct="1">
                        <a:lnSpc>
                          <a:spcPct val="100000"/>
                        </a:lnSpc>
                        <a:spcBef>
                          <a:spcPts val="0"/>
                        </a:spcBef>
                        <a:spcAft>
                          <a:spcPts val="0"/>
                        </a:spcAft>
                        <a:buClrTx/>
                        <a:buSzTx/>
                        <a:buFontTx/>
                        <a:buNone/>
                        <a:tabLst/>
                        <a:defRPr/>
                      </a:pPr>
                      <a:r>
                        <a:rPr lang="en-US" sz="3200" b="1" kern="1200" baseline="0" dirty="0">
                          <a:solidFill>
                            <a:schemeClr val="tx1"/>
                          </a:solidFill>
                          <a:effectLst/>
                          <a:latin typeface="+mn-lt"/>
                          <a:ea typeface="+mn-ea"/>
                          <a:cs typeface="+mn-cs"/>
                        </a:rPr>
                        <a:t>HIV measures</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solidFill>
                          <a:schemeClr val="tx1"/>
                        </a:solidFill>
                        <a:latin typeface="+mn-lt"/>
                      </a:endParaRP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5744950"/>
                  </a:ext>
                </a:extLst>
              </a:tr>
              <a:tr h="1042065">
                <a:tc>
                  <a:txBody>
                    <a:bodyPr/>
                    <a:lstStyle/>
                    <a:p>
                      <a:pPr marL="0" marR="0" indent="0" algn="l" defTabSz="3047970" rtl="0" eaLnBrk="1" fontAlgn="auto" latinLnBrk="0" hangingPunct="1">
                        <a:lnSpc>
                          <a:spcPct val="100000"/>
                        </a:lnSpc>
                        <a:spcBef>
                          <a:spcPts val="0"/>
                        </a:spcBef>
                        <a:spcAft>
                          <a:spcPts val="0"/>
                        </a:spcAft>
                        <a:buClrTx/>
                        <a:buSzTx/>
                        <a:buFontTx/>
                        <a:buNone/>
                        <a:tabLst/>
                        <a:defRPr/>
                      </a:pPr>
                      <a:r>
                        <a:rPr lang="en-US" sz="3200" b="0" dirty="0">
                          <a:solidFill>
                            <a:schemeClr val="tx1"/>
                          </a:solidFill>
                          <a:latin typeface="+mn-lt"/>
                        </a:rPr>
                        <a:t>Current CD4 count &gt;200 cells/mm</a:t>
                      </a:r>
                      <a:r>
                        <a:rPr lang="en-US" sz="3200" b="0" baseline="30000" dirty="0">
                          <a:solidFill>
                            <a:schemeClr val="tx1"/>
                          </a:solidFill>
                          <a:latin typeface="+mn-lt"/>
                        </a:rPr>
                        <a:t>3</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93%</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1042065">
                <a:tc>
                  <a:txBody>
                    <a:bodyPr/>
                    <a:lstStyle/>
                    <a:p>
                      <a:pPr marL="0" marR="0" indent="0" algn="l" defTabSz="3047970" rtl="0" eaLnBrk="1" fontAlgn="auto" latinLnBrk="0" hangingPunct="1">
                        <a:lnSpc>
                          <a:spcPct val="100000"/>
                        </a:lnSpc>
                        <a:spcBef>
                          <a:spcPts val="0"/>
                        </a:spcBef>
                        <a:spcAft>
                          <a:spcPts val="0"/>
                        </a:spcAft>
                        <a:buClrTx/>
                        <a:buSzTx/>
                        <a:buFontTx/>
                        <a:buNone/>
                        <a:tabLst/>
                        <a:defRPr/>
                      </a:pPr>
                      <a:r>
                        <a:rPr lang="en-US" sz="3200" b="0" dirty="0">
                          <a:solidFill>
                            <a:schemeClr val="tx1"/>
                          </a:solidFill>
                          <a:latin typeface="+mn-lt"/>
                        </a:rPr>
                        <a:t>Current HIV-1 RNA &lt; 50 copies/mL</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87%</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1042065">
                <a:tc>
                  <a:txBody>
                    <a:bodyPr/>
                    <a:lstStyle/>
                    <a:p>
                      <a:pPr marL="0" marR="0" indent="0" algn="l" defTabSz="1234359" rtl="0" eaLnBrk="1" fontAlgn="auto" latinLnBrk="0" hangingPunct="1">
                        <a:lnSpc>
                          <a:spcPct val="100000"/>
                        </a:lnSpc>
                        <a:spcBef>
                          <a:spcPts val="0"/>
                        </a:spcBef>
                        <a:spcAft>
                          <a:spcPts val="0"/>
                        </a:spcAft>
                        <a:buClrTx/>
                        <a:buSzTx/>
                        <a:buFontTx/>
                        <a:buNone/>
                        <a:tabLst/>
                        <a:defRPr/>
                      </a:pPr>
                      <a:r>
                        <a:rPr lang="en-US" sz="3200" b="1" dirty="0">
                          <a:solidFill>
                            <a:schemeClr val="tx1"/>
                          </a:solidFill>
                          <a:latin typeface="+mn-lt"/>
                        </a:rPr>
                        <a:t>Baseline smoking measures (</a:t>
                      </a:r>
                      <a:r>
                        <a:rPr lang="en-US" sz="3200" b="1" i="1" dirty="0">
                          <a:solidFill>
                            <a:schemeClr val="tx1"/>
                          </a:solidFill>
                          <a:latin typeface="+mn-lt"/>
                        </a:rPr>
                        <a:t>mean</a:t>
                      </a:r>
                      <a:r>
                        <a:rPr lang="en-US" sz="3200" b="1" dirty="0">
                          <a:solidFill>
                            <a:schemeClr val="tx1"/>
                          </a:solidFill>
                          <a:latin typeface="+mn-lt"/>
                        </a:rPr>
                        <a:t>)</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3200" dirty="0">
                        <a:solidFill>
                          <a:schemeClr val="tx1"/>
                        </a:solidFill>
                        <a:latin typeface="+mn-lt"/>
                      </a:endParaRP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3255938"/>
                  </a:ext>
                </a:extLst>
              </a:tr>
              <a:tr h="1042065">
                <a:tc>
                  <a:txBody>
                    <a:bodyPr/>
                    <a:lstStyle/>
                    <a:p>
                      <a:pPr marL="0" marR="0" indent="0" algn="l" defTabSz="1234359" rtl="0" eaLnBrk="1" fontAlgn="auto" latinLnBrk="0" hangingPunct="1">
                        <a:lnSpc>
                          <a:spcPct val="100000"/>
                        </a:lnSpc>
                        <a:spcBef>
                          <a:spcPts val="0"/>
                        </a:spcBef>
                        <a:spcAft>
                          <a:spcPts val="0"/>
                        </a:spcAft>
                        <a:buClrTx/>
                        <a:buSzTx/>
                        <a:buFontTx/>
                        <a:buNone/>
                        <a:tabLst/>
                        <a:defRPr/>
                      </a:pPr>
                      <a:r>
                        <a:rPr lang="en-US" sz="3200" b="0" dirty="0">
                          <a:solidFill>
                            <a:schemeClr val="tx1"/>
                          </a:solidFill>
                          <a:latin typeface="+mn-lt"/>
                        </a:rPr>
                        <a:t># cigarettes/day</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16.22 (SD=8.38)</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1042065">
                <a:tc>
                  <a:txBody>
                    <a:bodyPr/>
                    <a:lstStyle/>
                    <a:p>
                      <a:pPr marL="0" marR="0" indent="0" algn="l" defTabSz="1234359"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mn-lt"/>
                        </a:rPr>
                        <a:t>Pack-years **</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25.03 (SD=17.91)</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1544354">
                <a:tc>
                  <a:txBody>
                    <a:bodyPr/>
                    <a:lstStyle/>
                    <a:p>
                      <a:pPr marL="0" marR="0" indent="0" algn="l" defTabSz="1234359"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mn-lt"/>
                        </a:rPr>
                        <a:t>Expired carbon monoxide (CO) level ***</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18.02 ppm (SD=11.68)</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1921999"/>
                  </a:ext>
                </a:extLst>
              </a:tr>
              <a:tr h="1329245">
                <a:tc>
                  <a:txBody>
                    <a:bodyPr/>
                    <a:lstStyle/>
                    <a:p>
                      <a:pPr marL="0" marR="0" indent="0" algn="l" defTabSz="1234359" rtl="0" eaLnBrk="1" fontAlgn="auto" latinLnBrk="0" hangingPunct="1">
                        <a:lnSpc>
                          <a:spcPct val="100000"/>
                        </a:lnSpc>
                        <a:spcBef>
                          <a:spcPts val="0"/>
                        </a:spcBef>
                        <a:spcAft>
                          <a:spcPts val="0"/>
                        </a:spcAft>
                        <a:buClrTx/>
                        <a:buSzTx/>
                        <a:buFontTx/>
                        <a:buNone/>
                        <a:tabLst/>
                        <a:defRPr/>
                      </a:pPr>
                      <a:r>
                        <a:rPr lang="en-US" sz="3200" b="0" baseline="0" dirty="0">
                          <a:solidFill>
                            <a:schemeClr val="tx1"/>
                          </a:solidFill>
                          <a:latin typeface="+mn-lt"/>
                        </a:rPr>
                        <a:t>Fagerstrom Test of Nicotine Dependence</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solidFill>
                            <a:schemeClr val="tx1"/>
                          </a:solidFill>
                          <a:latin typeface="+mn-lt"/>
                        </a:rPr>
                        <a:t>4.31 (SD=2.25)</a:t>
                      </a:r>
                    </a:p>
                  </a:txBody>
                  <a:tcPr marL="167302" marR="167302" marT="83636" marB="8363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7522832"/>
                  </a:ext>
                </a:extLst>
              </a:tr>
            </a:tbl>
          </a:graphicData>
        </a:graphic>
      </p:graphicFrame>
      <p:cxnSp>
        <p:nvCxnSpPr>
          <p:cNvPr id="121" name="Straight Connector 120"/>
          <p:cNvCxnSpPr/>
          <p:nvPr/>
        </p:nvCxnSpPr>
        <p:spPr>
          <a:xfrm flipV="1">
            <a:off x="30802964" y="57737299"/>
            <a:ext cx="169592" cy="1297242"/>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 Box 11"/>
          <p:cNvSpPr txBox="1">
            <a:spLocks noChangeArrowheads="1"/>
          </p:cNvSpPr>
          <p:nvPr/>
        </p:nvSpPr>
        <p:spPr bwMode="auto">
          <a:xfrm>
            <a:off x="28845682" y="5009781"/>
            <a:ext cx="11430000" cy="914400"/>
          </a:xfrm>
          <a:prstGeom prst="rect">
            <a:avLst/>
          </a:prstGeom>
          <a:solidFill>
            <a:srgbClr val="0000FF"/>
          </a:solidFill>
          <a:ln>
            <a:noFill/>
          </a:ln>
          <a:extLst/>
        </p:spPr>
        <p:txBody>
          <a:bodyPr lIns="375237" tIns="187613" rIns="375237" bIns="187613" anchor="ctr"/>
          <a:lstStyle>
            <a:lvl1pPr defTabSz="2051050">
              <a:defRPr sz="7700">
                <a:solidFill>
                  <a:schemeClr val="tx1"/>
                </a:solidFill>
                <a:latin typeface="Tahoma" panose="020B0604030504040204" pitchFamily="34" charset="0"/>
                <a:ea typeface="MS PGothic" panose="020B0600070205080204" pitchFamily="34" charset="-128"/>
              </a:defRPr>
            </a:lvl1pPr>
            <a:lvl2pPr marL="742950" indent="-285750" defTabSz="2051050">
              <a:defRPr sz="7700">
                <a:solidFill>
                  <a:schemeClr val="tx1"/>
                </a:solidFill>
                <a:latin typeface="Tahoma" panose="020B0604030504040204" pitchFamily="34" charset="0"/>
                <a:ea typeface="MS PGothic" panose="020B0600070205080204" pitchFamily="34" charset="-128"/>
              </a:defRPr>
            </a:lvl2pPr>
            <a:lvl3pPr marL="1143000" indent="-228600" defTabSz="2051050">
              <a:defRPr sz="7700">
                <a:solidFill>
                  <a:schemeClr val="tx1"/>
                </a:solidFill>
                <a:latin typeface="Tahoma" panose="020B0604030504040204" pitchFamily="34" charset="0"/>
                <a:ea typeface="MS PGothic" panose="020B0600070205080204" pitchFamily="34" charset="-128"/>
              </a:defRPr>
            </a:lvl3pPr>
            <a:lvl4pPr marL="1600200" indent="-228600" defTabSz="2051050">
              <a:defRPr sz="7700">
                <a:solidFill>
                  <a:schemeClr val="tx1"/>
                </a:solidFill>
                <a:latin typeface="Tahoma" panose="020B0604030504040204" pitchFamily="34" charset="0"/>
                <a:ea typeface="MS PGothic" panose="020B0600070205080204" pitchFamily="34" charset="-128"/>
              </a:defRPr>
            </a:lvl4pPr>
            <a:lvl5pPr marL="2057400" indent="-228600" defTabSz="2051050">
              <a:defRPr sz="7700">
                <a:solidFill>
                  <a:schemeClr val="tx1"/>
                </a:solidFill>
                <a:latin typeface="Tahoma" panose="020B0604030504040204" pitchFamily="34" charset="0"/>
                <a:ea typeface="MS PGothic" panose="020B0600070205080204" pitchFamily="34" charset="-128"/>
              </a:defRPr>
            </a:lvl5pPr>
            <a:lvl6pPr marL="25146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6pPr>
            <a:lvl7pPr marL="29718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7pPr>
            <a:lvl8pPr marL="34290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8pPr>
            <a:lvl9pPr marL="38862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9pPr>
          </a:lstStyle>
          <a:p>
            <a:pPr algn="ctr">
              <a:spcBef>
                <a:spcPct val="50000"/>
              </a:spcBef>
              <a:buClr>
                <a:schemeClr val="accent2"/>
              </a:buClr>
            </a:pPr>
            <a:r>
              <a:rPr lang="en-US" altLang="en-US" sz="4907" dirty="0">
                <a:solidFill>
                  <a:schemeClr val="bg1"/>
                </a:solidFill>
                <a:latin typeface="Arial Black" panose="020B0A04020102020204" pitchFamily="34" charset="0"/>
              </a:rPr>
              <a:t>Results</a:t>
            </a:r>
            <a:endParaRPr lang="en-US" altLang="en-US" sz="4025" dirty="0">
              <a:solidFill>
                <a:schemeClr val="bg1"/>
              </a:solidFill>
              <a:latin typeface="Arial Black" panose="020B0A04020102020204" pitchFamily="34" charset="0"/>
            </a:endParaRPr>
          </a:p>
        </p:txBody>
      </p:sp>
      <p:sp>
        <p:nvSpPr>
          <p:cNvPr id="9" name="Rectangle 8">
            <a:extLst>
              <a:ext uri="{FF2B5EF4-FFF2-40B4-BE49-F238E27FC236}">
                <a16:creationId xmlns:a16="http://schemas.microsoft.com/office/drawing/2014/main" id="{5586951C-AB07-416D-A23A-6BFE03EAA943}"/>
              </a:ext>
            </a:extLst>
          </p:cNvPr>
          <p:cNvSpPr/>
          <p:nvPr/>
        </p:nvSpPr>
        <p:spPr>
          <a:xfrm>
            <a:off x="13456735" y="23231029"/>
            <a:ext cx="14606319" cy="2246769"/>
          </a:xfrm>
          <a:prstGeom prst="rect">
            <a:avLst/>
          </a:prstGeom>
        </p:spPr>
        <p:txBody>
          <a:bodyPr wrap="square">
            <a:spAutoFit/>
          </a:bodyPr>
          <a:lstStyle/>
          <a:p>
            <a:pPr lvl="1">
              <a:defRPr/>
            </a:pPr>
            <a:r>
              <a:rPr lang="en-US" sz="2800" dirty="0"/>
              <a:t>* Data from December 2017-April 2019</a:t>
            </a:r>
          </a:p>
          <a:p>
            <a:pPr lvl="1">
              <a:defRPr/>
            </a:pPr>
            <a:r>
              <a:rPr lang="en-US" sz="2800" dirty="0"/>
              <a:t>** 1 pack-year is equal to smoking 20 cigarettes (1 pack) per day for 1 year, or e.g. 40 cigarettes per day for half a year.</a:t>
            </a:r>
          </a:p>
          <a:p>
            <a:pPr lvl="1">
              <a:defRPr/>
            </a:pPr>
            <a:r>
              <a:rPr lang="en-US" sz="2800" dirty="0"/>
              <a:t>*** CO breath test: abstinence &lt;7 parts per million (ppm) </a:t>
            </a:r>
          </a:p>
          <a:p>
            <a:pPr lvl="1">
              <a:defRPr/>
            </a:pPr>
            <a:r>
              <a:rPr lang="en-US" sz="2800" dirty="0"/>
              <a:t>SD=standard deviation</a:t>
            </a:r>
            <a:endParaRPr lang="en-US" sz="3680" dirty="0"/>
          </a:p>
        </p:txBody>
      </p:sp>
      <p:pic>
        <p:nvPicPr>
          <p:cNvPr id="11" name="Picture 10">
            <a:extLst>
              <a:ext uri="{FF2B5EF4-FFF2-40B4-BE49-F238E27FC236}">
                <a16:creationId xmlns:a16="http://schemas.microsoft.com/office/drawing/2014/main" id="{39EADCB7-36FE-420F-8DDC-7ED11C179B84}"/>
              </a:ext>
            </a:extLst>
          </p:cNvPr>
          <p:cNvPicPr>
            <a:picLocks noChangeAspect="1"/>
          </p:cNvPicPr>
          <p:nvPr/>
        </p:nvPicPr>
        <p:blipFill>
          <a:blip r:embed="rId4"/>
          <a:stretch>
            <a:fillRect/>
          </a:stretch>
        </p:blipFill>
        <p:spPr>
          <a:xfrm>
            <a:off x="13603056" y="25477798"/>
            <a:ext cx="9372600" cy="5541978"/>
          </a:xfrm>
          <a:prstGeom prst="rect">
            <a:avLst/>
          </a:prstGeom>
          <a:ln>
            <a:solidFill>
              <a:schemeClr val="accent1"/>
            </a:solidFill>
          </a:ln>
        </p:spPr>
      </p:pic>
      <p:sp>
        <p:nvSpPr>
          <p:cNvPr id="12" name="Rectangle 11">
            <a:extLst>
              <a:ext uri="{FF2B5EF4-FFF2-40B4-BE49-F238E27FC236}">
                <a16:creationId xmlns:a16="http://schemas.microsoft.com/office/drawing/2014/main" id="{87C341DC-32A8-46B0-A399-96C81A43CDF1}"/>
              </a:ext>
            </a:extLst>
          </p:cNvPr>
          <p:cNvSpPr/>
          <p:nvPr/>
        </p:nvSpPr>
        <p:spPr>
          <a:xfrm>
            <a:off x="28459345" y="6364260"/>
            <a:ext cx="12632861" cy="4221220"/>
          </a:xfrm>
          <a:prstGeom prst="rect">
            <a:avLst/>
          </a:prstGeom>
        </p:spPr>
        <p:txBody>
          <a:bodyPr wrap="square">
            <a:spAutoFit/>
          </a:bodyPr>
          <a:lstStyle/>
          <a:p>
            <a:pPr marL="627374" indent="-627374">
              <a:buFont typeface="Arial" panose="020B0604020202020204" pitchFamily="34" charset="0"/>
              <a:buChar char="•"/>
              <a:defRPr/>
            </a:pPr>
            <a:r>
              <a:rPr lang="en-US" sz="3800" dirty="0"/>
              <a:t>400 smokers with HIV were referred to the Duke ID Smoking Cessation Clinic between December 2017-April 2019.</a:t>
            </a:r>
          </a:p>
          <a:p>
            <a:pPr marL="1328472" lvl="1" indent="-627374">
              <a:buFont typeface="Arial" panose="020B0604020202020204" pitchFamily="34" charset="0"/>
              <a:buChar char="•"/>
              <a:defRPr/>
            </a:pPr>
            <a:r>
              <a:rPr lang="en-US" sz="3800" dirty="0"/>
              <a:t>62 completed an initial visit (16%). </a:t>
            </a:r>
          </a:p>
          <a:p>
            <a:pPr marL="1328472" lvl="1" indent="-627374">
              <a:buFont typeface="Arial" panose="020B0604020202020204" pitchFamily="34" charset="0"/>
              <a:buChar char="•"/>
              <a:defRPr/>
            </a:pPr>
            <a:r>
              <a:rPr lang="en-US" sz="3800" dirty="0"/>
              <a:t>32 completed at least one follow-up visit (52%). </a:t>
            </a:r>
          </a:p>
          <a:p>
            <a:pPr marL="627374" indent="-627374">
              <a:buFont typeface="Arial" panose="020B0604020202020204" pitchFamily="34" charset="0"/>
              <a:buChar char="•"/>
              <a:defRPr/>
            </a:pPr>
            <a:r>
              <a:rPr lang="en-US" sz="3800" dirty="0"/>
              <a:t>Among the patients with data available on a quit attempt, </a:t>
            </a:r>
            <a:r>
              <a:rPr lang="en-US" sz="3800" b="1" dirty="0"/>
              <a:t>37% demonstrated smoking abstinence confirmed by expired breath carbon monoxide &lt;7 ppm. </a:t>
            </a:r>
          </a:p>
        </p:txBody>
      </p:sp>
      <p:sp>
        <p:nvSpPr>
          <p:cNvPr id="27" name="Text Box 11">
            <a:extLst>
              <a:ext uri="{FF2B5EF4-FFF2-40B4-BE49-F238E27FC236}">
                <a16:creationId xmlns:a16="http://schemas.microsoft.com/office/drawing/2014/main" id="{E7CC6721-696C-41DE-919E-C46F40284A4A}"/>
              </a:ext>
            </a:extLst>
          </p:cNvPr>
          <p:cNvSpPr txBox="1">
            <a:spLocks noChangeArrowheads="1"/>
          </p:cNvSpPr>
          <p:nvPr/>
        </p:nvSpPr>
        <p:spPr bwMode="auto">
          <a:xfrm>
            <a:off x="28879768" y="11277600"/>
            <a:ext cx="11430000" cy="914400"/>
          </a:xfrm>
          <a:prstGeom prst="rect">
            <a:avLst/>
          </a:prstGeom>
          <a:solidFill>
            <a:srgbClr val="0000FF"/>
          </a:solidFill>
          <a:ln>
            <a:noFill/>
          </a:ln>
          <a:extLst/>
        </p:spPr>
        <p:txBody>
          <a:bodyPr lIns="375237" tIns="187613" rIns="375237" bIns="187613" anchor="ctr"/>
          <a:lstStyle>
            <a:lvl1pPr defTabSz="2051050">
              <a:defRPr sz="7700">
                <a:solidFill>
                  <a:schemeClr val="tx1"/>
                </a:solidFill>
                <a:latin typeface="Tahoma" panose="020B0604030504040204" pitchFamily="34" charset="0"/>
                <a:ea typeface="MS PGothic" panose="020B0600070205080204" pitchFamily="34" charset="-128"/>
              </a:defRPr>
            </a:lvl1pPr>
            <a:lvl2pPr marL="742950" indent="-285750" defTabSz="2051050">
              <a:defRPr sz="7700">
                <a:solidFill>
                  <a:schemeClr val="tx1"/>
                </a:solidFill>
                <a:latin typeface="Tahoma" panose="020B0604030504040204" pitchFamily="34" charset="0"/>
                <a:ea typeface="MS PGothic" panose="020B0600070205080204" pitchFamily="34" charset="-128"/>
              </a:defRPr>
            </a:lvl2pPr>
            <a:lvl3pPr marL="1143000" indent="-228600" defTabSz="2051050">
              <a:defRPr sz="7700">
                <a:solidFill>
                  <a:schemeClr val="tx1"/>
                </a:solidFill>
                <a:latin typeface="Tahoma" panose="020B0604030504040204" pitchFamily="34" charset="0"/>
                <a:ea typeface="MS PGothic" panose="020B0600070205080204" pitchFamily="34" charset="-128"/>
              </a:defRPr>
            </a:lvl3pPr>
            <a:lvl4pPr marL="1600200" indent="-228600" defTabSz="2051050">
              <a:defRPr sz="7700">
                <a:solidFill>
                  <a:schemeClr val="tx1"/>
                </a:solidFill>
                <a:latin typeface="Tahoma" panose="020B0604030504040204" pitchFamily="34" charset="0"/>
                <a:ea typeface="MS PGothic" panose="020B0600070205080204" pitchFamily="34" charset="-128"/>
              </a:defRPr>
            </a:lvl4pPr>
            <a:lvl5pPr marL="2057400" indent="-228600" defTabSz="2051050">
              <a:defRPr sz="7700">
                <a:solidFill>
                  <a:schemeClr val="tx1"/>
                </a:solidFill>
                <a:latin typeface="Tahoma" panose="020B0604030504040204" pitchFamily="34" charset="0"/>
                <a:ea typeface="MS PGothic" panose="020B0600070205080204" pitchFamily="34" charset="-128"/>
              </a:defRPr>
            </a:lvl5pPr>
            <a:lvl6pPr marL="25146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6pPr>
            <a:lvl7pPr marL="29718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7pPr>
            <a:lvl8pPr marL="34290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8pPr>
            <a:lvl9pPr marL="3886200" indent="-228600" defTabSz="2051050" eaLnBrk="0" fontAlgn="base" hangingPunct="0">
              <a:spcBef>
                <a:spcPct val="0"/>
              </a:spcBef>
              <a:spcAft>
                <a:spcPct val="0"/>
              </a:spcAft>
              <a:defRPr sz="7700">
                <a:solidFill>
                  <a:schemeClr val="tx1"/>
                </a:solidFill>
                <a:latin typeface="Tahoma" panose="020B0604030504040204" pitchFamily="34" charset="0"/>
                <a:ea typeface="MS PGothic" panose="020B0600070205080204" pitchFamily="34" charset="-128"/>
              </a:defRPr>
            </a:lvl9pPr>
          </a:lstStyle>
          <a:p>
            <a:pPr algn="ctr">
              <a:spcBef>
                <a:spcPct val="50000"/>
              </a:spcBef>
              <a:buClr>
                <a:schemeClr val="accent2"/>
              </a:buClr>
            </a:pPr>
            <a:r>
              <a:rPr lang="en-US" altLang="en-US" sz="4907" dirty="0">
                <a:solidFill>
                  <a:schemeClr val="bg1"/>
                </a:solidFill>
                <a:latin typeface="Arial Black" panose="020B0A04020102020204" pitchFamily="34" charset="0"/>
              </a:rPr>
              <a:t>Conclusions</a:t>
            </a:r>
            <a:endParaRPr lang="en-US" altLang="en-US" sz="4025" dirty="0">
              <a:solidFill>
                <a:schemeClr val="bg1"/>
              </a:solidFill>
              <a:latin typeface="Arial Black" panose="020B0A04020102020204" pitchFamily="34" charset="0"/>
            </a:endParaRPr>
          </a:p>
        </p:txBody>
      </p:sp>
      <p:sp>
        <p:nvSpPr>
          <p:cNvPr id="13" name="Rectangle 12">
            <a:extLst>
              <a:ext uri="{FF2B5EF4-FFF2-40B4-BE49-F238E27FC236}">
                <a16:creationId xmlns:a16="http://schemas.microsoft.com/office/drawing/2014/main" id="{3B30A5C8-1ABB-4387-82C8-898C6F523C60}"/>
              </a:ext>
            </a:extLst>
          </p:cNvPr>
          <p:cNvSpPr/>
          <p:nvPr/>
        </p:nvSpPr>
        <p:spPr>
          <a:xfrm>
            <a:off x="28409086" y="12678636"/>
            <a:ext cx="12632861" cy="11818620"/>
          </a:xfrm>
          <a:prstGeom prst="rect">
            <a:avLst/>
          </a:prstGeom>
          <a:ln>
            <a:noFill/>
          </a:ln>
        </p:spPr>
        <p:txBody>
          <a:bodyPr wrap="square">
            <a:spAutoFit/>
          </a:bodyPr>
          <a:lstStyle/>
          <a:p>
            <a:pPr marL="627374" indent="-627374">
              <a:buFont typeface="Arial" panose="020B0604020202020204" pitchFamily="34" charset="0"/>
              <a:buChar char="•"/>
              <a:defRPr/>
            </a:pPr>
            <a:r>
              <a:rPr lang="en-US" sz="3800" dirty="0"/>
              <a:t>The Duke ID Smoking Cessation Clinic provides intensive face-to-face treatment for smoking. Embedded within the Duke ID Clinic, this program is tailored to the needs of PLWH. </a:t>
            </a:r>
          </a:p>
          <a:p>
            <a:pPr marL="627374" indent="-627374">
              <a:buFont typeface="Arial" panose="020B0604020202020204" pitchFamily="34" charset="0"/>
              <a:buChar char="•"/>
              <a:defRPr/>
            </a:pPr>
            <a:r>
              <a:rPr lang="en-US" sz="3800" dirty="0"/>
              <a:t>In the last two years, patients were mostly black males with well-controlled HIV, who were heavy smokers with moderate nicotine dependence.  </a:t>
            </a:r>
          </a:p>
          <a:p>
            <a:pPr marL="627374" indent="-627374">
              <a:buFont typeface="Arial" panose="020B0604020202020204" pitchFamily="34" charset="0"/>
              <a:buChar char="•"/>
              <a:defRPr/>
            </a:pPr>
            <a:r>
              <a:rPr lang="en-US" sz="3800" dirty="0"/>
              <a:t>Those who attended a follow-up visit showed a smoking </a:t>
            </a:r>
            <a:r>
              <a:rPr lang="en-US" sz="3800" b="1" dirty="0"/>
              <a:t>abstinence rate of 37% </a:t>
            </a:r>
            <a:r>
              <a:rPr lang="en-US" sz="3800" dirty="0"/>
              <a:t>which is higher than that seen with other common approaches: self-directed quit attempt &lt;5%, provider-directed quit attempt 10-12%, and Quitlines 12%. </a:t>
            </a:r>
          </a:p>
          <a:p>
            <a:pPr marL="627374" indent="-627374">
              <a:buFont typeface="Arial" panose="020B0604020202020204" pitchFamily="34" charset="0"/>
              <a:buChar char="•"/>
              <a:defRPr/>
            </a:pPr>
            <a:r>
              <a:rPr lang="en-US" sz="3800" dirty="0"/>
              <a:t>This abstinence rate is similar to abstinence rates seen in other programs sponsored by the Duke Center for Smoking Cessation (</a:t>
            </a:r>
            <a:r>
              <a:rPr lang="en-US" sz="4000" b="1" dirty="0"/>
              <a:t>≈</a:t>
            </a:r>
            <a:r>
              <a:rPr lang="en-US" sz="3800" dirty="0"/>
              <a:t>31%).  </a:t>
            </a:r>
          </a:p>
          <a:p>
            <a:pPr marL="627374" indent="-627374">
              <a:buFont typeface="Arial" panose="020B0604020202020204" pitchFamily="34" charset="0"/>
              <a:buChar char="•"/>
              <a:defRPr/>
            </a:pPr>
            <a:r>
              <a:rPr lang="en-US" sz="3800" dirty="0"/>
              <a:t>Our approach – a smoking cessation program embedded within an HIV clinic with medical and behavioral support -- is serving an important need for PLWH. </a:t>
            </a:r>
          </a:p>
          <a:p>
            <a:pPr marL="627374" indent="-627374">
              <a:buFont typeface="Arial" panose="020B0604020202020204" pitchFamily="34" charset="0"/>
              <a:buChar char="•"/>
              <a:defRPr/>
            </a:pPr>
            <a:r>
              <a:rPr lang="en-US" sz="3800" dirty="0"/>
              <a:t>More work needs to be done on recruitment and retention to increase enrollment and engagement in a difficult-to-treat population.  </a:t>
            </a:r>
          </a:p>
        </p:txBody>
      </p:sp>
      <p:sp>
        <p:nvSpPr>
          <p:cNvPr id="2" name="Rectangle 1">
            <a:extLst>
              <a:ext uri="{FF2B5EF4-FFF2-40B4-BE49-F238E27FC236}">
                <a16:creationId xmlns:a16="http://schemas.microsoft.com/office/drawing/2014/main" id="{347454AC-DE70-4A07-A19C-943185D7596B}"/>
              </a:ext>
            </a:extLst>
          </p:cNvPr>
          <p:cNvSpPr/>
          <p:nvPr/>
        </p:nvSpPr>
        <p:spPr>
          <a:xfrm rot="10800000" flipV="1">
            <a:off x="23814933" y="29573227"/>
            <a:ext cx="17618024" cy="1569660"/>
          </a:xfrm>
          <a:prstGeom prst="rect">
            <a:avLst/>
          </a:prstGeom>
          <a:ln>
            <a:noFill/>
          </a:ln>
        </p:spPr>
        <p:txBody>
          <a:bodyPr wrap="square">
            <a:spAutoFit/>
          </a:bodyPr>
          <a:lstStyle/>
          <a:p>
            <a:pPr algn="just"/>
            <a:r>
              <a:rPr lang="en-US" sz="2400" b="1" dirty="0">
                <a:ea typeface="Calibri" panose="020F0502020204030204" pitchFamily="34" charset="0"/>
              </a:rPr>
              <a:t>REFERENCES: </a:t>
            </a:r>
            <a:r>
              <a:rPr lang="en-US" sz="2400" dirty="0">
                <a:ea typeface="Calibri" panose="020F0502020204030204" pitchFamily="34" charset="0"/>
              </a:rPr>
              <a:t>1. Mdodo R, et al. </a:t>
            </a:r>
            <a:r>
              <a:rPr lang="en-US" sz="2400" i="1" dirty="0">
                <a:ea typeface="Calibri" panose="020F0502020204030204" pitchFamily="34" charset="0"/>
              </a:rPr>
              <a:t>Annals of Internal Medicine</a:t>
            </a:r>
            <a:r>
              <a:rPr lang="en-US" sz="2400" dirty="0">
                <a:ea typeface="Calibri" panose="020F0502020204030204" pitchFamily="34" charset="0"/>
              </a:rPr>
              <a:t>. 2015. 2. Vijayaraghavan M, et al. </a:t>
            </a:r>
            <a:r>
              <a:rPr lang="en-US" sz="2400" i="1" dirty="0">
                <a:ea typeface="Calibri" panose="020F0502020204030204" pitchFamily="34" charset="0"/>
              </a:rPr>
              <a:t>AIDS and Behavior</a:t>
            </a:r>
            <a:r>
              <a:rPr lang="en-US" sz="2400" dirty="0">
                <a:ea typeface="Calibri" panose="020F0502020204030204" pitchFamily="34" charset="0"/>
              </a:rPr>
              <a:t>. 2014. 3. Pacek LR, et al. </a:t>
            </a:r>
            <a:r>
              <a:rPr lang="en-US" sz="2400" i="1" dirty="0">
                <a:ea typeface="Calibri" panose="020F0502020204030204" pitchFamily="34" charset="0"/>
              </a:rPr>
              <a:t>The American Journal on Addictions</a:t>
            </a:r>
            <a:r>
              <a:rPr lang="en-US" sz="2400" dirty="0">
                <a:ea typeface="Calibri" panose="020F0502020204030204" pitchFamily="34" charset="0"/>
              </a:rPr>
              <a:t>. 2014. 4. Jamal A, et al. </a:t>
            </a:r>
            <a:r>
              <a:rPr lang="en-US" sz="2400" i="1" dirty="0">
                <a:ea typeface="Calibri" panose="020F0502020204030204" pitchFamily="34" charset="0"/>
              </a:rPr>
              <a:t>MMWR</a:t>
            </a:r>
            <a:r>
              <a:rPr lang="en-US" sz="2400" dirty="0">
                <a:ea typeface="Calibri" panose="020F0502020204030204" pitchFamily="34" charset="0"/>
              </a:rPr>
              <a:t>. 2014. 5. </a:t>
            </a:r>
            <a:r>
              <a:rPr lang="en-US" sz="2400" dirty="0"/>
              <a:t>Yanik EL, et al. </a:t>
            </a:r>
            <a:r>
              <a:rPr lang="en-US" sz="2400" i="1" dirty="0"/>
              <a:t>AIDS</a:t>
            </a:r>
            <a:r>
              <a:rPr lang="en-US" sz="2400" dirty="0"/>
              <a:t>. 2016. 6. Reddy KP, et al. </a:t>
            </a:r>
            <a:r>
              <a:rPr lang="en-US" sz="2400" i="1" dirty="0"/>
              <a:t>JAMA Intern Med</a:t>
            </a:r>
            <a:r>
              <a:rPr lang="en-US" sz="2400" dirty="0"/>
              <a:t>. 2017. 7. Vandenhende M-A, et al. </a:t>
            </a:r>
            <a:r>
              <a:rPr lang="en-US" sz="2400" i="1" dirty="0"/>
              <a:t>PLoS ONE</a:t>
            </a:r>
            <a:r>
              <a:rPr lang="en-US" sz="2400" dirty="0"/>
              <a:t>. 2015. 8. Rasmussen LD, et al. </a:t>
            </a:r>
            <a:r>
              <a:rPr lang="en-US" sz="2400" i="1" dirty="0"/>
              <a:t>Clinical Infectious Diseases</a:t>
            </a:r>
            <a:r>
              <a:rPr lang="en-US" sz="2400" dirty="0"/>
              <a:t>. 2015. 9. Crothers K, et al. </a:t>
            </a:r>
            <a:r>
              <a:rPr lang="en-US" sz="2400" i="1" dirty="0"/>
              <a:t>Chest</a:t>
            </a:r>
            <a:r>
              <a:rPr lang="en-US" sz="2400" dirty="0"/>
              <a:t>. 2006. 10. Feldman JG, et al. </a:t>
            </a:r>
            <a:r>
              <a:rPr lang="en-US" sz="2400" i="1" dirty="0"/>
              <a:t>American Journal of Public Health</a:t>
            </a:r>
            <a:r>
              <a:rPr lang="en-US" sz="2400" dirty="0"/>
              <a:t>. 2006. 11. Shuter J, et al. </a:t>
            </a:r>
            <a:r>
              <a:rPr lang="en-US" sz="2400" i="1" dirty="0"/>
              <a:t>Nicotine &amp; Tobacco Research</a:t>
            </a:r>
            <a:r>
              <a:rPr lang="en-US" sz="2400" dirty="0"/>
              <a:t>. 2008.</a:t>
            </a:r>
          </a:p>
        </p:txBody>
      </p:sp>
      <p:sp>
        <p:nvSpPr>
          <p:cNvPr id="4" name="Rectangle 3">
            <a:extLst>
              <a:ext uri="{FF2B5EF4-FFF2-40B4-BE49-F238E27FC236}">
                <a16:creationId xmlns:a16="http://schemas.microsoft.com/office/drawing/2014/main" id="{05C35997-1BD4-4DAC-A715-F8AA7D09444C}"/>
              </a:ext>
            </a:extLst>
          </p:cNvPr>
          <p:cNvSpPr/>
          <p:nvPr/>
        </p:nvSpPr>
        <p:spPr>
          <a:xfrm>
            <a:off x="23814934" y="25486834"/>
            <a:ext cx="17618023" cy="3693319"/>
          </a:xfrm>
          <a:prstGeom prst="rect">
            <a:avLst/>
          </a:prstGeom>
          <a:solidFill>
            <a:schemeClr val="bg1"/>
          </a:solidFill>
          <a:ln>
            <a:solidFill>
              <a:schemeClr val="tx1"/>
            </a:solidFill>
          </a:ln>
        </p:spPr>
        <p:txBody>
          <a:bodyPr wrap="square">
            <a:spAutoFit/>
          </a:bodyPr>
          <a:lstStyle/>
          <a:p>
            <a:pPr>
              <a:defRPr/>
            </a:pPr>
            <a:r>
              <a:rPr lang="en-US" sz="3800" dirty="0">
                <a:solidFill>
                  <a:srgbClr val="FF0000"/>
                </a:solidFill>
              </a:rPr>
              <a:t>		</a:t>
            </a:r>
            <a:r>
              <a:rPr lang="en-US" sz="4400" dirty="0">
                <a:solidFill>
                  <a:srgbClr val="FF0000"/>
                </a:solidFill>
              </a:rPr>
              <a:t>Impact of COVID-19</a:t>
            </a:r>
          </a:p>
          <a:p>
            <a:pPr marL="1541774" lvl="2" indent="-627374">
              <a:buFont typeface="Arial" panose="020B0604020202020204" pitchFamily="34" charset="0"/>
              <a:buChar char="•"/>
              <a:defRPr/>
            </a:pPr>
            <a:r>
              <a:rPr lang="en-US" sz="3800" dirty="0"/>
              <a:t>Since March 2020, the Duke ID Smoking Cessation Clinic has been moved a telemedicine-based clinic for both the behavioral and medical components. </a:t>
            </a:r>
          </a:p>
          <a:p>
            <a:pPr marL="1541774" lvl="2" indent="-627374">
              <a:buFont typeface="Arial" panose="020B0604020202020204" pitchFamily="34" charset="0"/>
              <a:buChar char="•"/>
              <a:defRPr/>
            </a:pPr>
            <a:r>
              <a:rPr lang="en-US" sz="3800" dirty="0"/>
              <a:t>It will be important to measure the effect of switching to a telemedicine-based clinic in the era of COVID-19, and whether this has a positive impact on enrollment and adherence</a:t>
            </a:r>
            <a:r>
              <a:rPr lang="en-US" sz="3600" dirty="0"/>
              <a:t>.</a:t>
            </a:r>
            <a:endParaRPr lang="en-US" dirty="0"/>
          </a:p>
        </p:txBody>
      </p:sp>
      <p:sp>
        <p:nvSpPr>
          <p:cNvPr id="6" name="Rectangle 5">
            <a:extLst>
              <a:ext uri="{FF2B5EF4-FFF2-40B4-BE49-F238E27FC236}">
                <a16:creationId xmlns:a16="http://schemas.microsoft.com/office/drawing/2014/main" id="{CBDE647A-27DC-4BEA-BA6A-89117D6563D7}"/>
              </a:ext>
            </a:extLst>
          </p:cNvPr>
          <p:cNvSpPr/>
          <p:nvPr/>
        </p:nvSpPr>
        <p:spPr>
          <a:xfrm>
            <a:off x="37515063" y="844899"/>
            <a:ext cx="3526884" cy="769441"/>
          </a:xfrm>
          <a:prstGeom prst="rect">
            <a:avLst/>
          </a:prstGeom>
        </p:spPr>
        <p:txBody>
          <a:bodyPr wrap="square">
            <a:spAutoFit/>
          </a:bodyPr>
          <a:lstStyle/>
          <a:p>
            <a:pPr>
              <a:defRPr/>
            </a:pPr>
            <a:r>
              <a:rPr lang="en-US" sz="4000" dirty="0">
                <a:solidFill>
                  <a:srgbClr val="FF0000"/>
                </a:solidFill>
              </a:rPr>
              <a:t>		</a:t>
            </a:r>
            <a:r>
              <a:rPr lang="en-US" sz="4400" dirty="0">
                <a:solidFill>
                  <a:srgbClr val="FF0000"/>
                </a:solidFill>
              </a:rPr>
              <a:t>PEB0228</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23221</TotalTime>
  <Words>1009</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MS PGothic</vt:lpstr>
      <vt:lpstr>Arial</vt:lpstr>
      <vt:lpstr>Arial Black</vt:lpstr>
      <vt:lpstr>Calibri</vt:lpstr>
      <vt:lpstr>Calibri Light</vt:lpstr>
      <vt:lpstr>Tahoma</vt:lpstr>
      <vt:lpstr>Times New Roman</vt:lpstr>
      <vt:lpstr>Office Theme</vt:lpstr>
      <vt:lpstr>PowerPoint Presentation</vt:lpstr>
    </vt:vector>
  </TitlesOfParts>
  <Company>Metro Health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metro</dc:creator>
  <cp:lastModifiedBy>Mehri McKellar, M.D.</cp:lastModifiedBy>
  <cp:revision>791</cp:revision>
  <cp:lastPrinted>2015-03-23T18:31:49Z</cp:lastPrinted>
  <dcterms:created xsi:type="dcterms:W3CDTF">2015-03-24T14:07:25Z</dcterms:created>
  <dcterms:modified xsi:type="dcterms:W3CDTF">2020-06-26T18:24:41Z</dcterms:modified>
</cp:coreProperties>
</file>